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1"/>
  </p:notesMasterIdLst>
  <p:handoutMasterIdLst>
    <p:handoutMasterId r:id="rId32"/>
  </p:handoutMasterIdLst>
  <p:sldIdLst>
    <p:sldId id="256" r:id="rId3"/>
    <p:sldId id="266" r:id="rId4"/>
    <p:sldId id="311" r:id="rId5"/>
    <p:sldId id="292" r:id="rId6"/>
    <p:sldId id="295" r:id="rId7"/>
    <p:sldId id="257" r:id="rId8"/>
    <p:sldId id="310" r:id="rId9"/>
    <p:sldId id="276" r:id="rId10"/>
    <p:sldId id="286" r:id="rId11"/>
    <p:sldId id="258" r:id="rId12"/>
    <p:sldId id="277" r:id="rId13"/>
    <p:sldId id="296" r:id="rId14"/>
    <p:sldId id="259" r:id="rId15"/>
    <p:sldId id="261" r:id="rId16"/>
    <p:sldId id="278" r:id="rId17"/>
    <p:sldId id="297" r:id="rId18"/>
    <p:sldId id="298" r:id="rId19"/>
    <p:sldId id="299" r:id="rId20"/>
    <p:sldId id="282" r:id="rId21"/>
    <p:sldId id="309" r:id="rId22"/>
    <p:sldId id="284" r:id="rId23"/>
    <p:sldId id="285" r:id="rId24"/>
    <p:sldId id="304" r:id="rId25"/>
    <p:sldId id="305" r:id="rId26"/>
    <p:sldId id="306" r:id="rId27"/>
    <p:sldId id="307" r:id="rId28"/>
    <p:sldId id="29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799" autoAdjust="0"/>
  </p:normalViewPr>
  <p:slideViewPr>
    <p:cSldViewPr snapToGrid="0">
      <p:cViewPr>
        <p:scale>
          <a:sx n="87" d="100"/>
          <a:sy n="87" d="100"/>
        </p:scale>
        <p:origin x="-1166"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C2F2A8-6EC2-064D-9AEF-CE246C80A4E8}" type="datetimeFigureOut">
              <a:rPr lang="en-US" smtClean="0"/>
              <a:t>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50964B-DC60-4E47-B1D5-73B4883B5E88}" type="slidenum">
              <a:rPr lang="en-US" smtClean="0"/>
              <a:t>‹#›</a:t>
            </a:fld>
            <a:endParaRPr lang="en-US"/>
          </a:p>
        </p:txBody>
      </p:sp>
    </p:spTree>
    <p:extLst>
      <p:ext uri="{BB962C8B-B14F-4D97-AF65-F5344CB8AC3E}">
        <p14:creationId xmlns:p14="http://schemas.microsoft.com/office/powerpoint/2010/main" val="4076318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F255-5B29-4619-ABF7-E7AAD6C36657}" type="datetimeFigureOut">
              <a:rPr lang="en-US" smtClean="0"/>
              <a:t>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14</a:t>
            </a:fld>
            <a:endParaRPr lang="en-US"/>
          </a:p>
        </p:txBody>
      </p:sp>
    </p:spTree>
    <p:extLst>
      <p:ext uri="{BB962C8B-B14F-4D97-AF65-F5344CB8AC3E}">
        <p14:creationId xmlns:p14="http://schemas.microsoft.com/office/powerpoint/2010/main" val="22452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Tree>
    <p:extLst>
      <p:ext uri="{BB962C8B-B14F-4D97-AF65-F5344CB8AC3E}">
        <p14:creationId xmlns:p14="http://schemas.microsoft.com/office/powerpoint/2010/main" val="391323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16</a:t>
            </a:fld>
            <a:endParaRPr lang="en-US"/>
          </a:p>
        </p:txBody>
      </p:sp>
    </p:spTree>
    <p:extLst>
      <p:ext uri="{BB962C8B-B14F-4D97-AF65-F5344CB8AC3E}">
        <p14:creationId xmlns:p14="http://schemas.microsoft.com/office/powerpoint/2010/main" val="117882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21</a:t>
            </a:fld>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22</a:t>
            </a:fld>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Tree>
    <p:extLst>
      <p:ext uri="{BB962C8B-B14F-4D97-AF65-F5344CB8AC3E}">
        <p14:creationId xmlns:p14="http://schemas.microsoft.com/office/powerpoint/2010/main" val="105857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11</a:t>
            </a:fld>
            <a:endParaRPr lang="en-US"/>
          </a:p>
        </p:txBody>
      </p:sp>
    </p:spTree>
    <p:extLst>
      <p:ext uri="{BB962C8B-B14F-4D97-AF65-F5344CB8AC3E}">
        <p14:creationId xmlns:p14="http://schemas.microsoft.com/office/powerpoint/2010/main" val="161620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Tree>
    <p:extLst>
      <p:ext uri="{BB962C8B-B14F-4D97-AF65-F5344CB8AC3E}">
        <p14:creationId xmlns:p14="http://schemas.microsoft.com/office/powerpoint/2010/main" val="346464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776883" y="401836"/>
            <a:ext cx="7590235" cy="1660922"/>
          </a:xfrm>
          <a:prstGeom prst="rect">
            <a:avLst/>
          </a:prstGeom>
        </p:spPr>
        <p:txBody>
          <a:bodyPr/>
          <a:lstStyle/>
          <a:p>
            <a:r>
              <a:t>Title Text</a:t>
            </a:r>
          </a:p>
        </p:txBody>
      </p:sp>
      <p:sp>
        <p:nvSpPr>
          <p:cNvPr id="31" name="Shape 31"/>
          <p:cNvSpPr>
            <a:spLocks noGrp="1"/>
          </p:cNvSpPr>
          <p:nvPr>
            <p:ph type="body" idx="1"/>
          </p:nvPr>
        </p:nvSpPr>
        <p:spPr>
          <a:xfrm>
            <a:off x="776883" y="2125267"/>
            <a:ext cx="7590235"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50629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2144E1D-EB2E-C846-B853-954BF1D7B630}" type="datetime1">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D947C49-7C7A-C44A-9224-F8B05623B660}" type="datetime1">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07AE069-612B-434A-BFE8-8F052D71D345}" type="datetime1">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3ECB48C-4799-E048-8CE9-7461FFD0AC5C}"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918E6F0-3AC8-A243-B6F6-EE8BDFC9F722}"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9C8F38D-268F-294A-A466-A0F45346936D}"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FCB216C-B16F-B544-8E01-B435C1C8281B}"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5331024" y="2125266"/>
            <a:ext cx="3036094" cy="4018361"/>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776883" y="401836"/>
            <a:ext cx="7590235" cy="1660922"/>
          </a:xfrm>
          <a:prstGeom prst="rect">
            <a:avLst/>
          </a:prstGeom>
        </p:spPr>
        <p:txBody>
          <a:bodyPr/>
          <a:lstStyle/>
          <a:p>
            <a:r>
              <a:t>Title Text</a:t>
            </a:r>
          </a:p>
        </p:txBody>
      </p:sp>
      <p:sp>
        <p:nvSpPr>
          <p:cNvPr id="41" name="Shape 41"/>
          <p:cNvSpPr>
            <a:spLocks noGrp="1"/>
          </p:cNvSpPr>
          <p:nvPr>
            <p:ph type="body" sz="half" idx="1"/>
          </p:nvPr>
        </p:nvSpPr>
        <p:spPr>
          <a:xfrm>
            <a:off x="776883" y="2125267"/>
            <a:ext cx="3795117"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98251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7" name="Shape 57"/>
          <p:cNvSpPr>
            <a:spLocks noGrp="1"/>
          </p:cNvSpPr>
          <p:nvPr>
            <p:ph type="pic" sz="quarter" idx="13"/>
          </p:nvPr>
        </p:nvSpPr>
        <p:spPr>
          <a:xfrm>
            <a:off x="428626" y="440272"/>
            <a:ext cx="3170039" cy="2920010"/>
          </a:xfrm>
          <a:prstGeom prst="rect">
            <a:avLst/>
          </a:prstGeom>
        </p:spPr>
        <p:txBody>
          <a:bodyPr lIns="91439" tIns="45719" rIns="91439" bIns="45719" anchor="t">
            <a:noAutofit/>
          </a:bodyPr>
          <a:lstStyle/>
          <a:p>
            <a:endParaRPr/>
          </a:p>
        </p:txBody>
      </p:sp>
      <p:sp>
        <p:nvSpPr>
          <p:cNvPr id="58" name="Shape 58"/>
          <p:cNvSpPr>
            <a:spLocks noGrp="1"/>
          </p:cNvSpPr>
          <p:nvPr>
            <p:ph type="pic" idx="14"/>
          </p:nvPr>
        </p:nvSpPr>
        <p:spPr>
          <a:xfrm>
            <a:off x="3741540" y="444218"/>
            <a:ext cx="4947047" cy="5973962"/>
          </a:xfrm>
          <a:prstGeom prst="rect">
            <a:avLst/>
          </a:prstGeom>
        </p:spPr>
        <p:txBody>
          <a:bodyPr lIns="91439" tIns="45719" rIns="91439" bIns="45719" anchor="t">
            <a:noAutofit/>
          </a:bodyPr>
          <a:lstStyle/>
          <a:p>
            <a:endParaRPr/>
          </a:p>
        </p:txBody>
      </p:sp>
      <p:sp>
        <p:nvSpPr>
          <p:cNvPr id="59" name="Shape 59"/>
          <p:cNvSpPr>
            <a:spLocks noGrp="1"/>
          </p:cNvSpPr>
          <p:nvPr>
            <p:ph type="pic" sz="quarter" idx="15"/>
          </p:nvPr>
        </p:nvSpPr>
        <p:spPr>
          <a:xfrm>
            <a:off x="428626" y="3497720"/>
            <a:ext cx="3170039" cy="2911080"/>
          </a:xfrm>
          <a:prstGeom prst="rect">
            <a:avLst/>
          </a:prstGeom>
        </p:spPr>
        <p:txBody>
          <a:bodyPr lIns="91439" tIns="45719" rIns="91439" bIns="45719" anchor="t">
            <a:no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11957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7" name="Shape 6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14117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lvl1pPr>
              <a:tabLst>
                <a:tab pos="1044736" algn="l"/>
              </a:tabLst>
            </a:lvl1pPr>
          </a:lstStyle>
          <a:p>
            <a:r>
              <a:t>Title Text</a:t>
            </a:r>
          </a:p>
        </p:txBody>
      </p:sp>
      <p:sp>
        <p:nvSpPr>
          <p:cNvPr id="12" name="Shape 12"/>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297998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F723D9E-E14E-3B4D-844C-255852609A37}"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F100106-87CF-DA4B-A55D-3FC563F835B8}"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8AE53F4-C6C1-BD48-BF49-F58DF32F44F0}"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54F3D5C-B1FF-7B49-B635-2A1AB1ED2161}"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76883" y="660797"/>
            <a:ext cx="7590235" cy="55364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8"/>
              </a:buBlip>
            </a:lvl1pPr>
            <a:lvl2pPr>
              <a:buBlip>
                <a:blip r:embed="rId8"/>
              </a:buBlip>
            </a:lvl2pPr>
            <a:lvl3pPr>
              <a:buBlip>
                <a:blip r:embed="rId8"/>
              </a:buBlip>
            </a:lvl3pPr>
            <a:lvl4pPr>
              <a:buBlip>
                <a:blip r:embed="rId8"/>
              </a:buBlip>
            </a:lvl4pPr>
            <a:lvl5pPr>
              <a:buBlip>
                <a:blip r:embed="rId8"/>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370013" y="1371600"/>
            <a:ext cx="7315201" cy="46513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4442501" y="6590110"/>
            <a:ext cx="250069" cy="248658"/>
          </a:xfrm>
          <a:prstGeom prst="rect">
            <a:avLst/>
          </a:prstGeom>
          <a:ln w="12700">
            <a:miter lim="400000"/>
          </a:ln>
        </p:spPr>
        <p:txBody>
          <a:bodyPr wrap="none" lIns="50800" tIns="50800" rIns="50800" bIns="50800">
            <a:spAutoFit/>
          </a:bodyPr>
          <a:lstStyle>
            <a:lvl1pPr>
              <a:defRPr sz="949" b="1">
                <a:solidFill>
                  <a:srgbClr val="454428"/>
                </a:solidFill>
              </a:defRPr>
            </a:lvl1pPr>
          </a:lstStyle>
          <a:p>
            <a:pPr algn="ctr" defTabSz="308063" hangingPunct="0"/>
            <a:fld id="{86CB4B4D-7CA3-9044-876B-883B54F8677D}" type="slidenum">
              <a:rPr lang="en-US" kern="0" smtClean="0">
                <a:latin typeface="Didot"/>
                <a:sym typeface="Didot"/>
              </a:rPr>
              <a:pPr algn="ctr" defTabSz="308063" hangingPunct="0"/>
              <a:t>‹#›</a:t>
            </a:fld>
            <a:endParaRPr lang="en-US" kern="0">
              <a:latin typeface="Didot"/>
              <a:sym typeface="Didot"/>
            </a:endParaRPr>
          </a:p>
        </p:txBody>
      </p:sp>
    </p:spTree>
    <p:extLst>
      <p:ext uri="{BB962C8B-B14F-4D97-AF65-F5344CB8AC3E}">
        <p14:creationId xmlns:p14="http://schemas.microsoft.com/office/powerpoint/2010/main" val="38642960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81" r:id="rId5"/>
  </p:sldLayoutIdLst>
  <p:transition spd="med"/>
  <p:hf hdr="0" ftr="0" dt="0"/>
  <p:txStyles>
    <p:titleStyle>
      <a:lvl1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1pPr>
      <a:lvl2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2pPr>
      <a:lvl3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3pPr>
      <a:lvl4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4pPr>
      <a:lvl5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5pPr>
      <a:lvl6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6pPr>
      <a:lvl7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7pPr>
      <a:lvl8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8pPr>
      <a:lvl9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9pPr>
    </p:titleStyle>
    <p:bodyStyle>
      <a:lvl1pPr marL="234396"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1pPr>
      <a:lvl2pPr marL="468792"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2pPr>
      <a:lvl3pPr marL="703188"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3pPr>
      <a:lvl4pPr marL="937584"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4pPr>
      <a:lvl5pPr marL="1171980"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5pPr>
      <a:lvl6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6pPr>
      <a:lvl7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7pPr>
      <a:lvl8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8pPr>
      <a:lvl9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9pPr>
    </p:bodyStyle>
    <p:otherStyle>
      <a:lvl1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1pPr>
      <a:lvl2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2pPr>
      <a:lvl3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3pPr>
      <a:lvl4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4pPr>
      <a:lvl5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5pPr>
      <a:lvl6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6pPr>
      <a:lvl7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7pPr>
      <a:lvl8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8pPr>
      <a:lvl9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609" y="6208682"/>
            <a:ext cx="432202" cy="365125"/>
          </a:xfrm>
          <a:prstGeom prst="rect">
            <a:avLst/>
          </a:prstGeom>
        </p:spPr>
        <p:txBody>
          <a:bodyPr vert="horz" lIns="91440" tIns="45720" rIns="91440" bIns="45720" rtlCol="0" anchor="ctr"/>
          <a:lstStyle>
            <a:lvl1pPr algn="r">
              <a:defRPr sz="1200">
                <a:solidFill>
                  <a:srgbClr val="FFFFFF"/>
                </a:solidFill>
              </a:defRPr>
            </a:lvl1pPr>
          </a:lstStyle>
          <a:p>
            <a:fld id="{D64212AE-C6D7-4DAE-B05A-60F3647E62E0}" type="slidenum">
              <a:rPr lang="en-US" smtClean="0"/>
              <a:pPr/>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medicalnewstoday.com/articles/178633.php"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smtClean="0"/>
              <a:t>October </a:t>
            </a:r>
            <a:r>
              <a:rPr lang="en-US" b="1" dirty="0" smtClean="0"/>
              <a:t>2017</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
        <p:nvSpPr>
          <p:cNvPr id="5" name="Slide Number Placeholder 4"/>
          <p:cNvSpPr>
            <a:spLocks noGrp="1"/>
          </p:cNvSpPr>
          <p:nvPr>
            <p:ph type="sldNum" sz="quarter" idx="12"/>
          </p:nvPr>
        </p:nvSpPr>
        <p:spPr/>
        <p:txBody>
          <a:bodyPr/>
          <a:lstStyle/>
          <a:p>
            <a:fld id="{D64212AE-C6D7-4DAE-B05A-60F3647E62E0}" type="slidenum">
              <a:rPr lang="en-US" smtClean="0"/>
              <a:t>1</a:t>
            </a:fld>
            <a:endParaRPr lang="en-US"/>
          </a:p>
        </p:txBody>
      </p:sp>
    </p:spTree>
    <p:extLst>
      <p:ext uri="{BB962C8B-B14F-4D97-AF65-F5344CB8AC3E}">
        <p14:creationId xmlns:p14="http://schemas.microsoft.com/office/powerpoint/2010/main" val="2773268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05180"/>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01950" y="284137"/>
            <a:ext cx="2915857" cy="769441"/>
          </a:xfrm>
          <a:prstGeom prst="rect">
            <a:avLst/>
          </a:prstGeom>
          <a:noFill/>
        </p:spPr>
        <p:txBody>
          <a:bodyPr wrap="none" rtlCol="0">
            <a:spAutoFit/>
          </a:bodyPr>
          <a:lstStyle/>
          <a:p>
            <a:r>
              <a:rPr lang="en-US" sz="4400" b="1" dirty="0" smtClean="0">
                <a:solidFill>
                  <a:schemeClr val="bg1"/>
                </a:solidFill>
              </a:rPr>
              <a:t>Discussion I</a:t>
            </a:r>
            <a:endParaRPr lang="en-US" sz="4400" b="1" dirty="0">
              <a:solidFill>
                <a:schemeClr val="bg1"/>
              </a:solidFill>
            </a:endParaRPr>
          </a:p>
        </p:txBody>
      </p:sp>
      <p:sp>
        <p:nvSpPr>
          <p:cNvPr id="6" name="TextBox 5"/>
          <p:cNvSpPr txBox="1"/>
          <p:nvPr/>
        </p:nvSpPr>
        <p:spPr>
          <a:xfrm>
            <a:off x="302268" y="1692884"/>
            <a:ext cx="4269732" cy="3785652"/>
          </a:xfrm>
          <a:prstGeom prst="rect">
            <a:avLst/>
          </a:prstGeom>
          <a:noFill/>
        </p:spPr>
        <p:txBody>
          <a:bodyPr wrap="square" rtlCol="0">
            <a:spAutoFit/>
          </a:bodyPr>
          <a:lstStyle/>
          <a:p>
            <a:pPr lvl="0"/>
            <a:r>
              <a:rPr lang="en-US" sz="2000" dirty="0" smtClean="0"/>
              <a:t>You are now 20 years into your career.  For the next 5-7 years, if you put in the extra time and weekends, you can land an executive position at your firm.  Besides securing your own personal finances for the future of your family, this could also help you serve the </a:t>
            </a:r>
            <a:r>
              <a:rPr lang="en-US" sz="2000" dirty="0" err="1" smtClean="0"/>
              <a:t>Jama’at</a:t>
            </a:r>
            <a:r>
              <a:rPr lang="en-US" sz="2000" dirty="0" smtClean="0"/>
              <a:t> further.  The financial payout would significantly increase your Chanda payments and the prestige of the position can paint an even better image of the </a:t>
            </a:r>
            <a:r>
              <a:rPr lang="en-US" sz="2000" dirty="0" err="1" smtClean="0"/>
              <a:t>Jama’at</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D64212AE-C6D7-4DAE-B05A-60F3647E62E0}" type="slidenum">
              <a:rPr lang="en-US" smtClean="0"/>
              <a:t>10</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736" y="1692884"/>
            <a:ext cx="4162044" cy="4162044"/>
          </a:xfrm>
          <a:prstGeom prst="rect">
            <a:avLst/>
          </a:prstGeom>
        </p:spPr>
      </p:pic>
    </p:spTree>
    <p:extLst>
      <p:ext uri="{BB962C8B-B14F-4D97-AF65-F5344CB8AC3E}">
        <p14:creationId xmlns:p14="http://schemas.microsoft.com/office/powerpoint/2010/main" val="190427911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198002" y="1557784"/>
            <a:ext cx="8218420" cy="3785652"/>
          </a:xfrm>
          <a:prstGeom prst="rect">
            <a:avLst/>
          </a:prstGeom>
          <a:noFill/>
        </p:spPr>
        <p:txBody>
          <a:bodyPr wrap="square" rtlCol="0">
            <a:spAutoFit/>
          </a:bodyPr>
          <a:lstStyle/>
          <a:p>
            <a:pPr lvl="1"/>
            <a:r>
              <a:rPr lang="en-US" sz="2400" dirty="0" smtClean="0"/>
              <a:t>Option 1: The overall benefits of working this hard in the career are worth the time sacrifice.</a:t>
            </a:r>
          </a:p>
          <a:p>
            <a:pPr lvl="1"/>
            <a:endParaRPr lang="en-US" sz="2400" dirty="0"/>
          </a:p>
          <a:p>
            <a:pPr lvl="1"/>
            <a:r>
              <a:rPr lang="en-US" sz="2400" dirty="0"/>
              <a:t>Option </a:t>
            </a:r>
            <a:r>
              <a:rPr lang="en-US" sz="2400" dirty="0" smtClean="0"/>
              <a:t>2:  This will impact your ability to serve the </a:t>
            </a:r>
            <a:r>
              <a:rPr lang="en-US" sz="2400" dirty="0" err="1" smtClean="0"/>
              <a:t>Jama’at</a:t>
            </a:r>
            <a:r>
              <a:rPr lang="en-US" sz="2400" dirty="0" smtClean="0"/>
              <a:t> and spend adequate time with the family.  </a:t>
            </a:r>
          </a:p>
          <a:p>
            <a:pPr lvl="1"/>
            <a:endParaRPr lang="en-US" sz="2400" dirty="0"/>
          </a:p>
          <a:p>
            <a:pPr lvl="1"/>
            <a:r>
              <a:rPr lang="en-US" sz="2400" dirty="0" smtClean="0"/>
              <a:t>Option 3: This will lead you down a path of worldliness.  </a:t>
            </a:r>
          </a:p>
          <a:p>
            <a:pPr lvl="1"/>
            <a:endParaRPr lang="en-US" sz="2400" dirty="0"/>
          </a:p>
          <a:p>
            <a:pPr lvl="1"/>
            <a:r>
              <a:rPr lang="en-US" sz="2400" dirty="0" smtClean="0"/>
              <a:t>Option 4: any other response</a:t>
            </a:r>
          </a:p>
          <a:p>
            <a:pPr lvl="1"/>
            <a:endParaRPr lang="en-US" sz="2400" dirty="0"/>
          </a:p>
        </p:txBody>
      </p:sp>
      <p:sp>
        <p:nvSpPr>
          <p:cNvPr id="6" name="Rectangle 5"/>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11</a:t>
            </a:fld>
            <a:endParaRPr lang="en-US"/>
          </a:p>
        </p:txBody>
      </p:sp>
    </p:spTree>
    <p:extLst>
      <p:ext uri="{BB962C8B-B14F-4D97-AF65-F5344CB8AC3E}">
        <p14:creationId xmlns:p14="http://schemas.microsoft.com/office/powerpoint/2010/main" val="416993745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97112"/>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00"/>
                </a:solidFill>
              </a:rPr>
              <a:t>The real purpose of all the external and internal limbs and faculties that have been bestowed on man is understanding and worship and love of God. That is why, despite a thousand occupations, man does not find his true well being except in God Almighty. Having acquired great wealth, or achieved high office, or having become a great merchant, or having acquired governing authority, or become a great philosopher, he departs in the end from these worldly involvements with a sense of frustration. His heart rebukes him all the time about his deep concern with the world and his conscience never approves his wiles and deceits and wrongful actions</a:t>
            </a:r>
            <a:r>
              <a:rPr lang="en-US" sz="2400" dirty="0" smtClean="0">
                <a:solidFill>
                  <a:srgbClr val="000000"/>
                </a:solidFill>
              </a:rPr>
              <a:t>.</a:t>
            </a:r>
          </a:p>
          <a:p>
            <a:endParaRPr lang="en-US" sz="2400" dirty="0">
              <a:solidFill>
                <a:srgbClr val="000000"/>
              </a:solidFill>
            </a:endParaRPr>
          </a:p>
          <a:p>
            <a:pPr algn="r"/>
            <a:r>
              <a:rPr lang="en-US" sz="2400" i="1" dirty="0" err="1">
                <a:solidFill>
                  <a:srgbClr val="000000"/>
                </a:solidFill>
              </a:rPr>
              <a:t>Ruhani</a:t>
            </a:r>
            <a:r>
              <a:rPr lang="en-US" sz="2400" i="1" dirty="0">
                <a:solidFill>
                  <a:srgbClr val="000000"/>
                </a:solidFill>
              </a:rPr>
              <a:t> </a:t>
            </a:r>
            <a:r>
              <a:rPr lang="en-US" sz="2400" i="1" dirty="0" err="1">
                <a:solidFill>
                  <a:srgbClr val="000000"/>
                </a:solidFill>
              </a:rPr>
              <a:t>Khazain</a:t>
            </a:r>
            <a:r>
              <a:rPr lang="en-US" sz="2400" i="1" dirty="0">
                <a:solidFill>
                  <a:srgbClr val="000000"/>
                </a:solidFill>
              </a:rPr>
              <a:t> </a:t>
            </a:r>
            <a:r>
              <a:rPr lang="en-US" sz="2400" i="1" dirty="0" smtClean="0">
                <a:solidFill>
                  <a:srgbClr val="000000"/>
                </a:solidFill>
              </a:rPr>
              <a:t>Vol</a:t>
            </a:r>
            <a:r>
              <a:rPr lang="en-US" sz="2400" i="1" dirty="0">
                <a:solidFill>
                  <a:srgbClr val="000000"/>
                </a:solidFill>
              </a:rPr>
              <a:t>. 10, p. </a:t>
            </a:r>
            <a:r>
              <a:rPr lang="en-US" sz="2400" i="1" dirty="0" smtClean="0">
                <a:solidFill>
                  <a:srgbClr val="000000"/>
                </a:solidFill>
              </a:rPr>
              <a:t>100</a:t>
            </a:r>
            <a:endParaRPr lang="en-US" sz="2400" dirty="0">
              <a:solidFill>
                <a:srgbClr val="000000"/>
              </a:solidFill>
            </a:endParaRPr>
          </a:p>
        </p:txBody>
      </p:sp>
      <p:sp>
        <p:nvSpPr>
          <p:cNvPr id="5" name="TextBox 4"/>
          <p:cNvSpPr txBox="1"/>
          <p:nvPr/>
        </p:nvSpPr>
        <p:spPr>
          <a:xfrm>
            <a:off x="3469350" y="435042"/>
            <a:ext cx="552101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Promised Messiah (as)</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12</a:t>
            </a:fld>
            <a:endParaRPr lang="en-US"/>
          </a:p>
        </p:txBody>
      </p:sp>
    </p:spTree>
    <p:extLst>
      <p:ext uri="{BB962C8B-B14F-4D97-AF65-F5344CB8AC3E}">
        <p14:creationId xmlns:p14="http://schemas.microsoft.com/office/powerpoint/2010/main" val="845820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73964"/>
            <a:ext cx="9144000" cy="5080865"/>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81548" y="338281"/>
            <a:ext cx="3066289" cy="769441"/>
          </a:xfrm>
          <a:prstGeom prst="rect">
            <a:avLst/>
          </a:prstGeom>
          <a:noFill/>
        </p:spPr>
        <p:txBody>
          <a:bodyPr wrap="none" rtlCol="0">
            <a:spAutoFit/>
          </a:bodyPr>
          <a:lstStyle/>
          <a:p>
            <a:r>
              <a:rPr lang="en-US" sz="4400" b="1" dirty="0" smtClean="0">
                <a:solidFill>
                  <a:schemeClr val="bg1"/>
                </a:solidFill>
              </a:rPr>
              <a:t>Discussion II</a:t>
            </a:r>
            <a:endParaRPr lang="en-US" sz="4400" b="1" dirty="0">
              <a:solidFill>
                <a:schemeClr val="bg1"/>
              </a:solidFill>
            </a:endParaRPr>
          </a:p>
        </p:txBody>
      </p:sp>
      <p:sp>
        <p:nvSpPr>
          <p:cNvPr id="7" name="TextBox 6"/>
          <p:cNvSpPr txBox="1"/>
          <p:nvPr/>
        </p:nvSpPr>
        <p:spPr>
          <a:xfrm>
            <a:off x="5081548" y="1184646"/>
            <a:ext cx="3917672" cy="3416320"/>
          </a:xfrm>
          <a:prstGeom prst="rect">
            <a:avLst/>
          </a:prstGeom>
          <a:noFill/>
        </p:spPr>
        <p:txBody>
          <a:bodyPr wrap="square" rtlCol="0">
            <a:spAutoFit/>
          </a:bodyPr>
          <a:lstStyle/>
          <a:p>
            <a:pPr lvl="0" algn="r"/>
            <a:r>
              <a:rPr lang="en-US" sz="2400" dirty="0" smtClean="0"/>
              <a:t>You are most regular in your spiritual obligations (</a:t>
            </a:r>
            <a:r>
              <a:rPr lang="en-US" sz="2400" dirty="0" err="1" smtClean="0"/>
              <a:t>Salat</a:t>
            </a:r>
            <a:r>
              <a:rPr lang="en-US" sz="2400" dirty="0" smtClean="0"/>
              <a:t>, reading Holy Quran, </a:t>
            </a:r>
            <a:r>
              <a:rPr lang="en-US" sz="2400" dirty="0" err="1" smtClean="0"/>
              <a:t>Sadqa</a:t>
            </a:r>
            <a:r>
              <a:rPr lang="en-US" sz="2400" dirty="0" smtClean="0"/>
              <a:t> and Chanda).  You get great joy in reading the books of the Promised Messiah (as) and are committed to reading them all before you leave this world.  You have come to a</a:t>
            </a:r>
            <a:endParaRPr lang="en-US" sz="2400" dirty="0"/>
          </a:p>
        </p:txBody>
      </p:sp>
      <p:sp>
        <p:nvSpPr>
          <p:cNvPr id="3" name="TextBox 2"/>
          <p:cNvSpPr txBox="1"/>
          <p:nvPr/>
        </p:nvSpPr>
        <p:spPr>
          <a:xfrm>
            <a:off x="342712" y="4605245"/>
            <a:ext cx="8656507" cy="1477328"/>
          </a:xfrm>
          <a:prstGeom prst="rect">
            <a:avLst/>
          </a:prstGeom>
          <a:noFill/>
        </p:spPr>
        <p:txBody>
          <a:bodyPr wrap="square" rtlCol="0">
            <a:spAutoFit/>
          </a:bodyPr>
          <a:lstStyle/>
          <a:p>
            <a:pPr lvl="0" algn="r"/>
            <a:r>
              <a:rPr lang="en-US" sz="2400" dirty="0">
                <a:solidFill>
                  <a:prstClr val="black"/>
                </a:solidFill>
              </a:rPr>
              <a:t>point in your spiritual journey that you don’t enjoy TV shows, playing games with grandchildren, or even mingling with other family members.  You sometimes feel guilty about this.</a:t>
            </a:r>
          </a:p>
          <a:p>
            <a:pPr algn="r"/>
            <a:endParaRPr lang="en-US" dirty="0"/>
          </a:p>
        </p:txBody>
      </p:sp>
      <p:sp>
        <p:nvSpPr>
          <p:cNvPr id="6" name="Slide Number Placeholder 5"/>
          <p:cNvSpPr>
            <a:spLocks noGrp="1"/>
          </p:cNvSpPr>
          <p:nvPr>
            <p:ph type="sldNum" sz="quarter" idx="12"/>
          </p:nvPr>
        </p:nvSpPr>
        <p:spPr/>
        <p:txBody>
          <a:bodyPr/>
          <a:lstStyle/>
          <a:p>
            <a:fld id="{D64212AE-C6D7-4DAE-B05A-60F3647E62E0}" type="slidenum">
              <a:rPr lang="en-US" smtClean="0"/>
              <a:t>13</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 y="1368552"/>
            <a:ext cx="4368648" cy="2913888"/>
          </a:xfrm>
          <a:prstGeom prst="rect">
            <a:avLst/>
          </a:prstGeom>
        </p:spPr>
      </p:pic>
    </p:spTree>
    <p:extLst>
      <p:ext uri="{BB962C8B-B14F-4D97-AF65-F5344CB8AC3E}">
        <p14:creationId xmlns:p14="http://schemas.microsoft.com/office/powerpoint/2010/main" val="3781374449"/>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6" name="TextBox 5"/>
          <p:cNvSpPr txBox="1"/>
          <p:nvPr/>
        </p:nvSpPr>
        <p:spPr>
          <a:xfrm>
            <a:off x="182504" y="1229258"/>
            <a:ext cx="8778991" cy="4154984"/>
          </a:xfrm>
          <a:prstGeom prst="rect">
            <a:avLst/>
          </a:prstGeom>
          <a:noFill/>
        </p:spPr>
        <p:txBody>
          <a:bodyPr wrap="square" rtlCol="0">
            <a:spAutoFit/>
          </a:bodyPr>
          <a:lstStyle/>
          <a:p>
            <a:pPr marL="0" lvl="1"/>
            <a:endParaRPr lang="en-US" sz="2400" dirty="0"/>
          </a:p>
          <a:p>
            <a:pPr lvl="1"/>
            <a:r>
              <a:rPr lang="en-US" sz="2400" b="1" dirty="0" smtClean="0"/>
              <a:t>Option 1: </a:t>
            </a:r>
            <a:r>
              <a:rPr lang="en-US" sz="2400" dirty="0" smtClean="0"/>
              <a:t>Don’t feel guilty.  Do as your heart desires.</a:t>
            </a:r>
          </a:p>
          <a:p>
            <a:pPr lvl="1"/>
            <a:endParaRPr lang="en-US" sz="2400" dirty="0"/>
          </a:p>
          <a:p>
            <a:pPr lvl="1"/>
            <a:r>
              <a:rPr lang="en-US" sz="2400" b="1" dirty="0"/>
              <a:t>Option </a:t>
            </a:r>
            <a:r>
              <a:rPr lang="en-US" sz="2400" b="1" dirty="0" smtClean="0"/>
              <a:t>2: </a:t>
            </a:r>
            <a:r>
              <a:rPr lang="en-US" sz="2400" dirty="0" smtClean="0"/>
              <a:t>Your family has its rights too.  You should devote time towards the things they enjoy.</a:t>
            </a:r>
          </a:p>
          <a:p>
            <a:pPr lvl="1"/>
            <a:endParaRPr lang="en-US" sz="2400" dirty="0"/>
          </a:p>
          <a:p>
            <a:pPr lvl="1"/>
            <a:r>
              <a:rPr lang="en-US" sz="2400" b="1" dirty="0"/>
              <a:t>Option </a:t>
            </a:r>
            <a:r>
              <a:rPr lang="en-US" sz="2400" b="1" dirty="0" smtClean="0"/>
              <a:t>3: </a:t>
            </a:r>
            <a:r>
              <a:rPr lang="en-US" sz="2400" dirty="0" smtClean="0"/>
              <a:t>Talk to your family about spiritual matters and focus your time with them on telling them about what has inspired you.</a:t>
            </a:r>
            <a:endParaRPr lang="en-US" sz="2400" dirty="0"/>
          </a:p>
          <a:p>
            <a:pPr lvl="1"/>
            <a:endParaRPr lang="en-US" sz="2400" dirty="0" smtClean="0"/>
          </a:p>
          <a:p>
            <a:pPr lvl="1"/>
            <a:r>
              <a:rPr lang="en-US" sz="2400" b="1" dirty="0"/>
              <a:t>Option 4</a:t>
            </a:r>
            <a:r>
              <a:rPr lang="en-US" sz="2400" b="1" dirty="0" smtClean="0"/>
              <a:t>: </a:t>
            </a:r>
            <a:r>
              <a:rPr lang="en-US" sz="2400" dirty="0" smtClean="0"/>
              <a:t>any other response.</a:t>
            </a:r>
            <a:endParaRPr lang="en-US" sz="2400" dirty="0"/>
          </a:p>
          <a:p>
            <a:pPr marL="0" lvl="1"/>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14</a:t>
            </a:fld>
            <a:endParaRPr lang="en-US"/>
          </a:p>
        </p:txBody>
      </p:sp>
    </p:spTree>
    <p:extLst>
      <p:ext uri="{BB962C8B-B14F-4D97-AF65-F5344CB8AC3E}">
        <p14:creationId xmlns:p14="http://schemas.microsoft.com/office/powerpoint/2010/main" val="70498794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98168"/>
            <a:ext cx="9144000" cy="5080185"/>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6"/>
          <p:cNvSpPr txBox="1"/>
          <p:nvPr/>
        </p:nvSpPr>
        <p:spPr>
          <a:xfrm>
            <a:off x="3743112" y="401627"/>
            <a:ext cx="501656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a:t>
            </a:r>
            <a:r>
              <a:rPr lang="en-US" sz="2400" b="1" dirty="0">
                <a:solidFill>
                  <a:schemeClr val="bg1"/>
                </a:solidFill>
              </a:rPr>
              <a:t> </a:t>
            </a:r>
            <a:r>
              <a:rPr lang="en-US" sz="2400" b="1" dirty="0" smtClean="0">
                <a:solidFill>
                  <a:schemeClr val="bg1"/>
                </a:solidFill>
              </a:rPr>
              <a:t>Promised Messiah (as)</a:t>
            </a:r>
            <a:endParaRPr lang="en-US" sz="2400" b="1" dirty="0">
              <a:solidFill>
                <a:schemeClr val="bg1"/>
              </a:solidFill>
            </a:endParaRPr>
          </a:p>
        </p:txBody>
      </p:sp>
      <p:sp>
        <p:nvSpPr>
          <p:cNvPr id="2" name="Rectangle 1"/>
          <p:cNvSpPr/>
          <p:nvPr/>
        </p:nvSpPr>
        <p:spPr>
          <a:xfrm>
            <a:off x="0" y="1140905"/>
            <a:ext cx="9144000" cy="5139868"/>
          </a:xfrm>
          <a:prstGeom prst="rect">
            <a:avLst/>
          </a:prstGeom>
        </p:spPr>
        <p:txBody>
          <a:bodyPr wrap="square">
            <a:spAutoFit/>
          </a:bodyPr>
          <a:lstStyle/>
          <a:p>
            <a:r>
              <a:rPr lang="en-US" sz="2200" dirty="0"/>
              <a:t>The purpose of the creation of a thing is determined by its highest achievement beyond which its faculties cannot rise. For instance, the highest a bullock is capable of is plowing, or irrigation, or transportation, and therefore these are the purpose of its life and it cannot rise above them. But when we take stock of man's faculties and powers to discover his highest capacity, we find that he is invested with the faculty of seeking after God so much so that he desires that he should become so devoted to God's love that he should have nothing of his own and that everything should become God's. He shares his natural needs like food and drink and rest with other animates, and in industry some animals are ahead of him; for instance, the bees produce such excellent honey from every type of flower that man has so far not been able to compete with them. It is clear, therefore, that the highest capacity of man is meeting with God Almighty and thus the true purpose of his life is that the window of his heart should open towards God. </a:t>
            </a:r>
            <a:endParaRPr lang="en-US" sz="2000" dirty="0" smtClean="0"/>
          </a:p>
          <a:p>
            <a:pPr algn="r"/>
            <a:r>
              <a:rPr lang="en-US" sz="2000" i="1" dirty="0" err="1">
                <a:solidFill>
                  <a:srgbClr val="000000"/>
                </a:solidFill>
              </a:rPr>
              <a:t>Ruhani</a:t>
            </a:r>
            <a:r>
              <a:rPr lang="en-US" sz="2000" i="1" dirty="0">
                <a:solidFill>
                  <a:srgbClr val="000000"/>
                </a:solidFill>
              </a:rPr>
              <a:t> </a:t>
            </a:r>
            <a:r>
              <a:rPr lang="en-US" sz="2000" i="1" dirty="0" err="1">
                <a:solidFill>
                  <a:srgbClr val="000000"/>
                </a:solidFill>
              </a:rPr>
              <a:t>Khazain</a:t>
            </a:r>
            <a:r>
              <a:rPr lang="en-US" sz="2000" i="1" dirty="0">
                <a:solidFill>
                  <a:srgbClr val="000000"/>
                </a:solidFill>
              </a:rPr>
              <a:t> Vol. 10, p. 100</a:t>
            </a:r>
            <a:endParaRPr lang="en-US" sz="2000" dirty="0">
              <a:solidFill>
                <a:srgbClr val="00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15</a:t>
            </a:fld>
            <a:endParaRPr lang="en-US"/>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 y="1212644"/>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84650" y="297166"/>
            <a:ext cx="3216721" cy="769441"/>
          </a:xfrm>
          <a:prstGeom prst="rect">
            <a:avLst/>
          </a:prstGeom>
          <a:noFill/>
        </p:spPr>
        <p:txBody>
          <a:bodyPr wrap="none" rtlCol="0">
            <a:spAutoFit/>
          </a:bodyPr>
          <a:lstStyle/>
          <a:p>
            <a:r>
              <a:rPr lang="en-US" sz="4400" b="1" dirty="0" smtClean="0">
                <a:solidFill>
                  <a:schemeClr val="bg1"/>
                </a:solidFill>
              </a:rPr>
              <a:t>Discussion III</a:t>
            </a:r>
            <a:endParaRPr lang="en-US" sz="4400" b="1" dirty="0">
              <a:solidFill>
                <a:schemeClr val="bg1"/>
              </a:solidFill>
            </a:endParaRPr>
          </a:p>
        </p:txBody>
      </p:sp>
      <p:sp>
        <p:nvSpPr>
          <p:cNvPr id="6" name="TextBox 5"/>
          <p:cNvSpPr txBox="1"/>
          <p:nvPr/>
        </p:nvSpPr>
        <p:spPr>
          <a:xfrm>
            <a:off x="234237" y="1416602"/>
            <a:ext cx="4684936" cy="4401205"/>
          </a:xfrm>
          <a:prstGeom prst="rect">
            <a:avLst/>
          </a:prstGeom>
          <a:noFill/>
        </p:spPr>
        <p:txBody>
          <a:bodyPr wrap="square" rtlCol="0">
            <a:spAutoFit/>
          </a:bodyPr>
          <a:lstStyle/>
          <a:p>
            <a:pPr lvl="0"/>
            <a:r>
              <a:rPr lang="en-US" sz="2000" dirty="0" smtClean="0"/>
              <a:t>It is the start of Majlis </a:t>
            </a:r>
            <a:r>
              <a:rPr lang="en-US" sz="2000" dirty="0" err="1" smtClean="0"/>
              <a:t>Ansarullah</a:t>
            </a:r>
            <a:r>
              <a:rPr lang="en-US" sz="2000" dirty="0" smtClean="0"/>
              <a:t> year and you approach, Tariq, a fellow </a:t>
            </a:r>
            <a:r>
              <a:rPr lang="en-US" sz="2000" dirty="0" err="1" smtClean="0"/>
              <a:t>nasir</a:t>
            </a:r>
            <a:r>
              <a:rPr lang="en-US" sz="2000" dirty="0" smtClean="0"/>
              <a:t>, about paying a portion of his </a:t>
            </a:r>
            <a:r>
              <a:rPr lang="en-US" sz="2000" dirty="0" err="1" smtClean="0"/>
              <a:t>Ansar</a:t>
            </a:r>
            <a:r>
              <a:rPr lang="en-US" sz="2000" dirty="0" smtClean="0"/>
              <a:t> Chanda.  He then confides in you his frustrations with paying Chanda.  He says that he always pays regularly (which is true), but feels that he is continually being met with financial crisis. He recently lost his job and is now working odd jobs to make ends meet.  Ever since you’ve known him, he has struggled.  Tariq now questions whether the promises of the Holy Quran about giving in the way of Allah are really true.  What is your response to him?</a:t>
            </a:r>
            <a:endParaRPr lang="en-US" sz="2000" dirty="0"/>
          </a:p>
        </p:txBody>
      </p:sp>
      <p:sp>
        <p:nvSpPr>
          <p:cNvPr id="5" name="Slide Number Placeholder 4"/>
          <p:cNvSpPr>
            <a:spLocks noGrp="1"/>
          </p:cNvSpPr>
          <p:nvPr>
            <p:ph type="sldNum" sz="quarter" idx="12"/>
          </p:nvPr>
        </p:nvSpPr>
        <p:spPr/>
        <p:txBody>
          <a:bodyPr/>
          <a:lstStyle/>
          <a:p>
            <a:fld id="{D64212AE-C6D7-4DAE-B05A-60F3647E62E0}" type="slidenum">
              <a:rPr lang="en-US" smtClean="0"/>
              <a:t>16</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4885" y="1299672"/>
            <a:ext cx="3147966" cy="4719589"/>
          </a:xfrm>
          <a:prstGeom prst="rect">
            <a:avLst/>
          </a:prstGeom>
        </p:spPr>
      </p:pic>
    </p:spTree>
    <p:extLst>
      <p:ext uri="{BB962C8B-B14F-4D97-AF65-F5344CB8AC3E}">
        <p14:creationId xmlns:p14="http://schemas.microsoft.com/office/powerpoint/2010/main" val="3226843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27744" y="1328350"/>
            <a:ext cx="8989255" cy="4154984"/>
          </a:xfrm>
          <a:prstGeom prst="rect">
            <a:avLst/>
          </a:prstGeom>
          <a:noFill/>
        </p:spPr>
        <p:txBody>
          <a:bodyPr wrap="square" rtlCol="0">
            <a:spAutoFit/>
          </a:bodyPr>
          <a:lstStyle/>
          <a:p>
            <a:pPr lvl="1"/>
            <a:r>
              <a:rPr lang="en-US" sz="2400" b="1" dirty="0" smtClean="0"/>
              <a:t>Option 1: </a:t>
            </a:r>
            <a:r>
              <a:rPr lang="en-US" sz="2400" dirty="0" smtClean="0"/>
              <a:t>Don’t ask for </a:t>
            </a:r>
            <a:r>
              <a:rPr lang="en-US" sz="2400" dirty="0" err="1" smtClean="0"/>
              <a:t>Ansar</a:t>
            </a:r>
            <a:r>
              <a:rPr lang="en-US" sz="2400" dirty="0" smtClean="0"/>
              <a:t> Chanda from Tariq again until he gets a permanent job.</a:t>
            </a:r>
          </a:p>
          <a:p>
            <a:pPr lvl="1"/>
            <a:endParaRPr lang="en-US" sz="2400" dirty="0"/>
          </a:p>
          <a:p>
            <a:pPr lvl="1"/>
            <a:r>
              <a:rPr lang="en-US" sz="2400" b="1" dirty="0" smtClean="0"/>
              <a:t>Option 2: </a:t>
            </a:r>
            <a:r>
              <a:rPr lang="en-US" sz="2400" dirty="0" smtClean="0"/>
              <a:t>Remind Tariq that his health is good and his family is strong, so take these trials in stride.</a:t>
            </a:r>
          </a:p>
          <a:p>
            <a:pPr lvl="1"/>
            <a:endParaRPr lang="en-US" sz="2400" dirty="0"/>
          </a:p>
          <a:p>
            <a:pPr lvl="1"/>
            <a:r>
              <a:rPr lang="en-US" sz="2400" b="1" dirty="0" smtClean="0"/>
              <a:t>Option 3: </a:t>
            </a:r>
            <a:r>
              <a:rPr lang="en-US" sz="2400" dirty="0" smtClean="0"/>
              <a:t>Warn Tariq about these ill feelings and tell him to offer </a:t>
            </a:r>
            <a:r>
              <a:rPr lang="en-US" sz="2400" dirty="0" err="1" smtClean="0"/>
              <a:t>istaghfar</a:t>
            </a:r>
            <a:r>
              <a:rPr lang="en-US" sz="2400" dirty="0" smtClean="0"/>
              <a:t>.  He should maintain paying Chanda based on his current income.</a:t>
            </a:r>
          </a:p>
          <a:p>
            <a:pPr lvl="1"/>
            <a:endParaRPr lang="en-US" sz="2400" dirty="0"/>
          </a:p>
          <a:p>
            <a:pPr lvl="1"/>
            <a:r>
              <a:rPr lang="en-US" sz="2400" b="1" dirty="0" smtClean="0"/>
              <a:t>Option 4: </a:t>
            </a:r>
            <a:r>
              <a:rPr lang="en-US" sz="2400" dirty="0" smtClean="0"/>
              <a:t>Another option?</a:t>
            </a:r>
            <a:endParaRPr lang="en-US" sz="2400" dirty="0"/>
          </a:p>
        </p:txBody>
      </p:sp>
      <p:sp>
        <p:nvSpPr>
          <p:cNvPr id="7" name="Rectangle 6"/>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17</a:t>
            </a:fld>
            <a:endParaRPr lang="en-US"/>
          </a:p>
        </p:txBody>
      </p:sp>
    </p:spTree>
    <p:extLst>
      <p:ext uri="{BB962C8B-B14F-4D97-AF65-F5344CB8AC3E}">
        <p14:creationId xmlns:p14="http://schemas.microsoft.com/office/powerpoint/2010/main" val="728061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endParaRPr>
          </a:p>
        </p:txBody>
      </p:sp>
      <p:sp>
        <p:nvSpPr>
          <p:cNvPr id="8" name="Rectangle 7"/>
          <p:cNvSpPr/>
          <p:nvPr/>
        </p:nvSpPr>
        <p:spPr>
          <a:xfrm>
            <a:off x="0" y="1217744"/>
            <a:ext cx="9144000" cy="4801314"/>
          </a:xfrm>
          <a:prstGeom prst="rect">
            <a:avLst/>
          </a:prstGeom>
        </p:spPr>
        <p:txBody>
          <a:bodyPr wrap="square">
            <a:spAutoFit/>
          </a:bodyPr>
          <a:lstStyle/>
          <a:p>
            <a:r>
              <a:rPr lang="en-US" sz="2400" dirty="0"/>
              <a:t>A question is raised that God Almighty being Gracious and Benevolent, His direction that man should worship Him is for the benefit of man and not that it adds in any way to God's </a:t>
            </a:r>
            <a:r>
              <a:rPr lang="en-US" sz="2400" dirty="0" err="1"/>
              <a:t>honour</a:t>
            </a:r>
            <a:r>
              <a:rPr lang="en-US" sz="2400" dirty="0"/>
              <a:t>. It is true that through the worship of God man's own welfare is intended, yet the </a:t>
            </a:r>
            <a:r>
              <a:rPr lang="en-US" sz="2400" dirty="0" err="1"/>
              <a:t>Rabubiyyat</a:t>
            </a:r>
            <a:r>
              <a:rPr lang="en-US" sz="2400" dirty="0"/>
              <a:t> of God Almighty demands that avoiding evil and devoting himself to His worship and obedience, he should achieve his good fortune. If he does not wish to follow that path His wrath is aroused not for His own sake, but for his sake and He subjects him to diverse types of warnings and admonitions. If he still does not take heed, he is consumed in the fire of rejection and of despair. It is not permissible that anyone should say to Him: Why do You bother about what would harm me or benefit me? Why do You admonish us and send revealed Books and punish us? </a:t>
            </a:r>
            <a:endParaRPr lang="en-US" sz="2400" dirty="0" smtClean="0"/>
          </a:p>
          <a:p>
            <a:pPr algn="r"/>
            <a:r>
              <a:rPr lang="en-US" i="1" dirty="0" err="1"/>
              <a:t>Ruhani</a:t>
            </a:r>
            <a:r>
              <a:rPr lang="en-US" i="1" dirty="0"/>
              <a:t> </a:t>
            </a:r>
            <a:r>
              <a:rPr lang="en-US" i="1" dirty="0" err="1"/>
              <a:t>Khazain</a:t>
            </a:r>
            <a:r>
              <a:rPr lang="en-US" i="1" dirty="0"/>
              <a:t>, Volume </a:t>
            </a:r>
            <a:r>
              <a:rPr lang="en-US" i="1" dirty="0" smtClean="0"/>
              <a:t>2, </a:t>
            </a:r>
            <a:r>
              <a:rPr lang="en-US" i="1" dirty="0"/>
              <a:t>pp. </a:t>
            </a:r>
            <a:r>
              <a:rPr lang="en-US" i="1" dirty="0" smtClean="0"/>
              <a:t>215</a:t>
            </a:r>
            <a:endParaRPr lang="en-US" dirty="0"/>
          </a:p>
        </p:txBody>
      </p:sp>
      <p:sp>
        <p:nvSpPr>
          <p:cNvPr id="4" name="TextBox 6"/>
          <p:cNvSpPr txBox="1"/>
          <p:nvPr/>
        </p:nvSpPr>
        <p:spPr>
          <a:xfrm>
            <a:off x="3548495" y="401627"/>
            <a:ext cx="552101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a:t>
            </a:r>
            <a:r>
              <a:rPr lang="en-US" sz="2400" b="1" dirty="0">
                <a:solidFill>
                  <a:schemeClr val="bg1"/>
                </a:solidFill>
              </a:rPr>
              <a:t> </a:t>
            </a:r>
            <a:r>
              <a:rPr lang="en-US" sz="2400" b="1" dirty="0" smtClean="0">
                <a:solidFill>
                  <a:schemeClr val="bg1"/>
                </a:solidFill>
              </a:rPr>
              <a:t>the Promised Messiah (as)</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18</a:t>
            </a:fld>
            <a:endParaRPr lang="en-US"/>
          </a:p>
        </p:txBody>
      </p:sp>
    </p:spTree>
    <p:extLst>
      <p:ext uri="{BB962C8B-B14F-4D97-AF65-F5344CB8AC3E}">
        <p14:creationId xmlns:p14="http://schemas.microsoft.com/office/powerpoint/2010/main" val="989145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9145" y="454871"/>
            <a:ext cx="5365421" cy="400110"/>
          </a:xfrm>
          <a:prstGeom prst="rect">
            <a:avLst/>
          </a:prstGeom>
          <a:noFill/>
        </p:spPr>
        <p:txBody>
          <a:bodyPr wrap="none" rtlCol="0">
            <a:spAutoFit/>
          </a:bodyPr>
          <a:lstStyle/>
          <a:p>
            <a:r>
              <a:rPr lang="en-US" sz="2000" b="1" dirty="0" smtClean="0">
                <a:solidFill>
                  <a:schemeClr val="bg1"/>
                </a:solidFill>
              </a:rPr>
              <a:t>A Short Video from Friday Sermon, Oct. 25, 2015</a:t>
            </a:r>
            <a:endParaRPr lang="en-US" sz="20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19</a:t>
            </a:fld>
            <a:endParaRPr lang="en-US"/>
          </a:p>
        </p:txBody>
      </p:sp>
      <p:pic>
        <p:nvPicPr>
          <p:cNvPr id="5" name="Topic 18 understanding wisdom of worship_mpeg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397000"/>
            <a:ext cx="6096000" cy="4064000"/>
          </a:xfrm>
          <a:prstGeom prst="rect">
            <a:avLst/>
          </a:prstGeom>
        </p:spPr>
      </p:pic>
    </p:spTree>
    <p:extLst>
      <p:ext uri="{BB962C8B-B14F-4D97-AF65-F5344CB8AC3E}">
        <p14:creationId xmlns:p14="http://schemas.microsoft.com/office/powerpoint/2010/main" val="255125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fullScrn="1">
              <p:cMediaNode vol="80000">
                <p:cTn id="1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527193" y="2171686"/>
            <a:ext cx="8480074" cy="4351338"/>
          </a:xfrm>
        </p:spPr>
        <p:txBody>
          <a:bodyPr>
            <a:normAutofit fontScale="92500" lnSpcReduction="10000"/>
          </a:bodyPr>
          <a:lstStyle/>
          <a:p>
            <a:r>
              <a:rPr lang="en-US" dirty="0" smtClean="0"/>
              <a:t>Recitation of the Holy Quran </a:t>
            </a:r>
            <a:r>
              <a:rPr lang="en-US" dirty="0" smtClean="0">
                <a:solidFill>
                  <a:srgbClr val="000000"/>
                </a:solidFill>
              </a:rPr>
              <a:t>(1:5-7)</a:t>
            </a:r>
            <a:r>
              <a:rPr lang="en-US" dirty="0" smtClean="0"/>
              <a:t>		</a:t>
            </a:r>
          </a:p>
          <a:p>
            <a:r>
              <a:rPr lang="en-US" dirty="0" smtClean="0"/>
              <a:t>Pledge</a:t>
            </a:r>
          </a:p>
          <a:p>
            <a:r>
              <a:rPr lang="en-US" dirty="0" smtClean="0"/>
              <a:t>Reminders: Recitation of HQ and Congregational Prayers	</a:t>
            </a:r>
          </a:p>
          <a:p>
            <a:r>
              <a:rPr lang="en-US" dirty="0" smtClean="0"/>
              <a:t>Monthly topic: Do we understand the wisdom behind prayers and worship of God?</a:t>
            </a:r>
          </a:p>
          <a:p>
            <a:r>
              <a:rPr lang="en-US" dirty="0" smtClean="0"/>
              <a:t>Health topic: Stroke</a:t>
            </a:r>
            <a:endParaRPr lang="en-US" dirty="0"/>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
        <p:nvSpPr>
          <p:cNvPr id="4" name="Slide Number Placeholder 3"/>
          <p:cNvSpPr>
            <a:spLocks noGrp="1"/>
          </p:cNvSpPr>
          <p:nvPr>
            <p:ph type="sldNum" sz="quarter" idx="12"/>
          </p:nvPr>
        </p:nvSpPr>
        <p:spPr/>
        <p:txBody>
          <a:bodyPr/>
          <a:lstStyle/>
          <a:p>
            <a:fld id="{D64212AE-C6D7-4DAE-B05A-60F3647E62E0}" type="slidenum">
              <a:rPr lang="en-US" smtClean="0"/>
              <a:t>2</a:t>
            </a:fld>
            <a:endParaRPr lang="en-US"/>
          </a:p>
        </p:txBody>
      </p:sp>
    </p:spTree>
    <p:extLst>
      <p:ext uri="{BB962C8B-B14F-4D97-AF65-F5344CB8AC3E}">
        <p14:creationId xmlns:p14="http://schemas.microsoft.com/office/powerpoint/2010/main" val="16503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06965" y="515831"/>
            <a:ext cx="2733121" cy="400110"/>
          </a:xfrm>
          <a:prstGeom prst="rect">
            <a:avLst/>
          </a:prstGeom>
          <a:noFill/>
        </p:spPr>
        <p:txBody>
          <a:bodyPr wrap="none" rtlCol="0">
            <a:spAutoFit/>
          </a:bodyPr>
          <a:lstStyle/>
          <a:p>
            <a:r>
              <a:rPr lang="en-US" sz="2000" b="1" dirty="0" smtClean="0">
                <a:solidFill>
                  <a:schemeClr val="bg1"/>
                </a:solidFill>
              </a:rPr>
              <a:t>Translation of the Video</a:t>
            </a:r>
            <a:endParaRPr lang="en-US" sz="2000" b="1" dirty="0">
              <a:solidFill>
                <a:schemeClr val="bg1"/>
              </a:solidFill>
            </a:endParaRPr>
          </a:p>
        </p:txBody>
      </p:sp>
      <p:sp>
        <p:nvSpPr>
          <p:cNvPr id="4" name="Rectangle 3"/>
          <p:cNvSpPr/>
          <p:nvPr/>
        </p:nvSpPr>
        <p:spPr>
          <a:xfrm>
            <a:off x="149384" y="949475"/>
            <a:ext cx="8834596" cy="5355312"/>
          </a:xfrm>
          <a:prstGeom prst="rect">
            <a:avLst/>
          </a:prstGeom>
        </p:spPr>
        <p:txBody>
          <a:bodyPr wrap="square">
            <a:spAutoFit/>
          </a:bodyPr>
          <a:lstStyle/>
          <a:p>
            <a:r>
              <a:rPr lang="en-US" dirty="0"/>
              <a:t>Once someone asked </a:t>
            </a:r>
            <a:r>
              <a:rPr lang="en-US" dirty="0" err="1"/>
              <a:t>Hazrat</a:t>
            </a:r>
            <a:r>
              <a:rPr lang="en-US" dirty="0"/>
              <a:t> Promised Messiah (as) about how can one develop fervor for worship. [The Promised Messiah (as)] replied that fervor in pious deeds and worship cannot be attained by itself. It is not possible that a man can create it by himself or by his own efforts. [Instead], it is attained by the Grace and Will of God. To attain this, it is important that a person doesn’t become anxious and continues to pray to God to grant him the ability [to do so] and for His Grace. He shouldn’t get tired and consistently pray for it. He said that one should not become tired and not give up these prayers. When a person remains consistent in [prayers], then ultimately God, by His Grace, creates a state in him for which his heart yearns and craves. That is, a fervency and zeal for worship is created. A sense of sweetness and pleasure for worship is generated. He said but if someone doesn’t strive and struggle enough and thinks that it can happen automatically and he can come close to Allah or develop a love for worship as if someone would magically turn him into a worshipper, then it is not possible. He said, that this is not the principle nor the practice of Allah. He then said, that whomever tires God in this manner, he ridicules God and is destroyed. The result of this is nothing but [spiritual] destruction and he goes away from God. He said that firmly remember that one’s heart is in God’s hand and without His Grace one can become a Christian the very next day and turn away from Islam, or indulge in some other nonreligious act, turning away from religion. Therefore, always keep praying for His [God] Grace, and beseech for His help, so that He keeps you on the right path.</a:t>
            </a:r>
            <a:endParaRPr lang="en-US" dirty="0" smtClean="0">
              <a:solidFill>
                <a:srgbClr val="FF0000"/>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20</a:t>
            </a:fld>
            <a:endParaRPr lang="en-US"/>
          </a:p>
        </p:txBody>
      </p:sp>
    </p:spTree>
    <p:extLst>
      <p:ext uri="{BB962C8B-B14F-4D97-AF65-F5344CB8AC3E}">
        <p14:creationId xmlns:p14="http://schemas.microsoft.com/office/powerpoint/2010/main" val="319065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72" y="1291217"/>
            <a:ext cx="5153971" cy="910964"/>
          </a:xfrm>
        </p:spPr>
        <p:txBody>
          <a:bodyPr/>
          <a:lstStyle/>
          <a:p>
            <a:r>
              <a:rPr lang="en-US" b="1" dirty="0" smtClean="0"/>
              <a:t>Where do we stand?</a:t>
            </a:r>
            <a:endParaRPr lang="en-US" b="1" dirty="0"/>
          </a:p>
        </p:txBody>
      </p:sp>
      <p:sp>
        <p:nvSpPr>
          <p:cNvPr id="4" name="Content Placeholder 3"/>
          <p:cNvSpPr>
            <a:spLocks noGrp="1"/>
          </p:cNvSpPr>
          <p:nvPr>
            <p:ph idx="1"/>
          </p:nvPr>
        </p:nvSpPr>
        <p:spPr>
          <a:xfrm>
            <a:off x="286790" y="2093114"/>
            <a:ext cx="8542995" cy="3195224"/>
          </a:xfrm>
        </p:spPr>
        <p:txBody>
          <a:bodyPr>
            <a:noAutofit/>
          </a:bodyPr>
          <a:lstStyle/>
          <a:p>
            <a:r>
              <a:rPr lang="en-US" dirty="0" smtClean="0">
                <a:solidFill>
                  <a:srgbClr val="000000"/>
                </a:solidFill>
              </a:rPr>
              <a:t>During the past month,</a:t>
            </a:r>
          </a:p>
          <a:p>
            <a:r>
              <a:rPr lang="en-US" dirty="0" smtClean="0">
                <a:solidFill>
                  <a:srgbClr val="000000"/>
                </a:solidFill>
              </a:rPr>
              <a:t>How many times did you enjoy praying to Allah?</a:t>
            </a:r>
          </a:p>
          <a:p>
            <a:r>
              <a:rPr lang="en-US" dirty="0" smtClean="0">
                <a:solidFill>
                  <a:srgbClr val="000000"/>
                </a:solidFill>
              </a:rPr>
              <a:t>How many times did you confidently share with your family that Allah </a:t>
            </a:r>
            <a:r>
              <a:rPr lang="en-US" dirty="0" err="1" smtClean="0">
                <a:solidFill>
                  <a:srgbClr val="000000"/>
                </a:solidFill>
              </a:rPr>
              <a:t>Ta’ala</a:t>
            </a:r>
            <a:r>
              <a:rPr lang="en-US" dirty="0">
                <a:solidFill>
                  <a:srgbClr val="000000"/>
                </a:solidFill>
              </a:rPr>
              <a:t> </a:t>
            </a:r>
            <a:r>
              <a:rPr lang="en-US" dirty="0" smtClean="0">
                <a:solidFill>
                  <a:srgbClr val="000000"/>
                </a:solidFill>
              </a:rPr>
              <a:t>listens to prayers?</a:t>
            </a:r>
          </a:p>
          <a:p>
            <a:r>
              <a:rPr lang="en-US" dirty="0">
                <a:solidFill>
                  <a:srgbClr val="000000"/>
                </a:solidFill>
              </a:rPr>
              <a:t>How many times did your heart reject </a:t>
            </a:r>
            <a:r>
              <a:rPr lang="en-US" dirty="0" smtClean="0">
                <a:solidFill>
                  <a:srgbClr val="000000"/>
                </a:solidFill>
              </a:rPr>
              <a:t>a news item you read on the internet or in a newspaper or a magazine raising doubts about existence </a:t>
            </a:r>
            <a:r>
              <a:rPr lang="en-US" dirty="0">
                <a:solidFill>
                  <a:srgbClr val="000000"/>
                </a:solidFill>
              </a:rPr>
              <a:t>of God and trust in Him</a:t>
            </a:r>
            <a:r>
              <a:rPr lang="en-US" dirty="0" smtClean="0">
                <a:solidFill>
                  <a:srgbClr val="000000"/>
                </a:solidFill>
              </a:rPr>
              <a:t>.</a:t>
            </a:r>
            <a:endParaRPr lang="en-US" b="1" dirty="0" smtClean="0">
              <a:solidFill>
                <a:srgbClr val="000000"/>
              </a:solidFill>
            </a:endParaRPr>
          </a:p>
          <a:p>
            <a:pPr marL="0" indent="0" algn="ctr">
              <a:buNone/>
            </a:pPr>
            <a:r>
              <a:rPr lang="en-US" b="1" dirty="0" smtClean="0">
                <a:solidFill>
                  <a:srgbClr val="000000"/>
                </a:solidFill>
              </a:rPr>
              <a:t>Add the three numbers together.</a:t>
            </a:r>
          </a:p>
          <a:p>
            <a:pPr marL="0" indent="0" algn="ctr">
              <a:buNone/>
            </a:pPr>
            <a:r>
              <a:rPr lang="en-US" b="1" dirty="0" smtClean="0">
                <a:solidFill>
                  <a:srgbClr val="000000"/>
                </a:solidFill>
              </a:rPr>
              <a:t>(Keep it to yourself.. the “score” is for you!)</a:t>
            </a:r>
            <a:endParaRPr lang="en-US" b="1" dirty="0">
              <a:solidFill>
                <a:srgbClr val="000000"/>
              </a:solidFill>
            </a:endParaRPr>
          </a:p>
        </p:txBody>
      </p:sp>
      <p:sp>
        <p:nvSpPr>
          <p:cNvPr id="3" name="Rectangle 2"/>
          <p:cNvSpPr/>
          <p:nvPr/>
        </p:nvSpPr>
        <p:spPr>
          <a:xfrm>
            <a:off x="4845830" y="292312"/>
            <a:ext cx="2774169" cy="646331"/>
          </a:xfrm>
          <a:prstGeom prst="rect">
            <a:avLst/>
          </a:prstGeom>
        </p:spPr>
        <p:txBody>
          <a:bodyPr wrap="square">
            <a:spAutoFit/>
          </a:bodyPr>
          <a:lstStyle/>
          <a:p>
            <a:r>
              <a:rPr lang="x-none" sz="3600" b="1" dirty="0">
                <a:solidFill>
                  <a:schemeClr val="bg1"/>
                </a:solidFill>
              </a:rPr>
              <a:t>اپنے جائزے </a:t>
            </a:r>
            <a:r>
              <a:rPr lang="x-none" sz="3600" b="1" dirty="0" smtClean="0">
                <a:solidFill>
                  <a:schemeClr val="bg1"/>
                </a:solidFill>
              </a:rPr>
              <a:t>لیں</a:t>
            </a:r>
            <a:endParaRPr lang="en-US" sz="3600" b="1" dirty="0">
              <a:solidFill>
                <a:schemeClr val="bg1"/>
              </a:solidFill>
            </a:endParaRPr>
          </a:p>
        </p:txBody>
      </p:sp>
      <p:sp>
        <p:nvSpPr>
          <p:cNvPr id="5" name="Title 1"/>
          <p:cNvSpPr txBox="1">
            <a:spLocks/>
          </p:cNvSpPr>
          <p:nvPr/>
        </p:nvSpPr>
        <p:spPr>
          <a:xfrm>
            <a:off x="3994807" y="890705"/>
            <a:ext cx="4315389" cy="5887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0000"/>
                </a:solidFill>
              </a:rPr>
              <a:t>Self analyze </a:t>
            </a:r>
            <a:r>
              <a:rPr lang="en-US" sz="3200" b="1" dirty="0">
                <a:solidFill>
                  <a:srgbClr val="000000"/>
                </a:solidFill>
              </a:rPr>
              <a:t>y</a:t>
            </a:r>
            <a:r>
              <a:rPr lang="en-US" sz="3200" b="1" dirty="0" smtClean="0">
                <a:solidFill>
                  <a:srgbClr val="000000"/>
                </a:solidFill>
              </a:rPr>
              <a:t>ourself, KMV</a:t>
            </a:r>
            <a:endParaRPr lang="en-US" sz="3200" b="1" dirty="0">
              <a:solidFill>
                <a:srgbClr val="000000"/>
              </a:solidFill>
            </a:endParaRPr>
          </a:p>
        </p:txBody>
      </p:sp>
      <p:sp>
        <p:nvSpPr>
          <p:cNvPr id="6" name="Slide Number Placeholder 5"/>
          <p:cNvSpPr>
            <a:spLocks noGrp="1"/>
          </p:cNvSpPr>
          <p:nvPr>
            <p:ph type="sldNum" sz="quarter" idx="12"/>
          </p:nvPr>
        </p:nvSpPr>
        <p:spPr/>
        <p:txBody>
          <a:bodyPr/>
          <a:lstStyle/>
          <a:p>
            <a:fld id="{D64212AE-C6D7-4DAE-B05A-60F3647E62E0}" type="slidenum">
              <a:rPr lang="en-US" smtClean="0"/>
              <a:t>21</a:t>
            </a:fld>
            <a:endParaRPr lang="en-US"/>
          </a:p>
        </p:txBody>
      </p:sp>
    </p:spTree>
    <p:extLst>
      <p:ext uri="{BB962C8B-B14F-4D97-AF65-F5344CB8AC3E}">
        <p14:creationId xmlns:p14="http://schemas.microsoft.com/office/powerpoint/2010/main" val="3852919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480060" y="3439255"/>
            <a:ext cx="2496077" cy="2677656"/>
          </a:xfrm>
          <a:prstGeom prst="rect">
            <a:avLst/>
          </a:prstGeom>
          <a:noFill/>
        </p:spPr>
        <p:txBody>
          <a:bodyPr wrap="square" rtlCol="0">
            <a:spAutoFit/>
          </a:bodyPr>
          <a:lstStyle/>
          <a:p>
            <a:pPr algn="ctr"/>
            <a:r>
              <a:rPr lang="en-US" sz="2400" dirty="0" smtClean="0">
                <a:solidFill>
                  <a:srgbClr val="000000"/>
                </a:solidFill>
              </a:rPr>
              <a:t>Strive hard and pray for wisdom to experience God in your heart. Keep struggling and continue to do good</a:t>
            </a:r>
            <a:endParaRPr lang="en-US" sz="2400" dirty="0">
              <a:solidFill>
                <a:srgbClr val="000000"/>
              </a:solidFill>
            </a:endParaRPr>
          </a:p>
        </p:txBody>
      </p:sp>
      <p:sp>
        <p:nvSpPr>
          <p:cNvPr id="8" name="TextBox 7"/>
          <p:cNvSpPr txBox="1"/>
          <p:nvPr/>
        </p:nvSpPr>
        <p:spPr>
          <a:xfrm>
            <a:off x="3488267" y="3392383"/>
            <a:ext cx="2421466" cy="2677656"/>
          </a:xfrm>
          <a:prstGeom prst="rect">
            <a:avLst/>
          </a:prstGeom>
          <a:noFill/>
        </p:spPr>
        <p:txBody>
          <a:bodyPr wrap="square" rtlCol="0">
            <a:spAutoFit/>
          </a:bodyPr>
          <a:lstStyle/>
          <a:p>
            <a:pPr algn="ctr"/>
            <a:r>
              <a:rPr lang="en-US" sz="2400" dirty="0" smtClean="0">
                <a:solidFill>
                  <a:srgbClr val="000000"/>
                </a:solidFill>
              </a:rPr>
              <a:t>Keep striving and praying to continue to increase in your wisdom to experience and trust in God</a:t>
            </a:r>
            <a:endParaRPr lang="en-US" sz="2400" dirty="0">
              <a:solidFill>
                <a:srgbClr val="000000"/>
              </a:solidFill>
            </a:endParaRPr>
          </a:p>
        </p:txBody>
      </p:sp>
      <p:sp>
        <p:nvSpPr>
          <p:cNvPr id="9" name="TextBox 8"/>
          <p:cNvSpPr txBox="1"/>
          <p:nvPr/>
        </p:nvSpPr>
        <p:spPr>
          <a:xfrm>
            <a:off x="6377941" y="3392383"/>
            <a:ext cx="2421467" cy="2677656"/>
          </a:xfrm>
          <a:prstGeom prst="rect">
            <a:avLst/>
          </a:prstGeom>
          <a:noFill/>
        </p:spPr>
        <p:txBody>
          <a:bodyPr wrap="square" rtlCol="0">
            <a:spAutoFit/>
          </a:bodyPr>
          <a:lstStyle/>
          <a:p>
            <a:pPr algn="ctr"/>
            <a:r>
              <a:rPr lang="en-US" sz="2400" dirty="0" smtClean="0">
                <a:solidFill>
                  <a:srgbClr val="000000"/>
                </a:solidFill>
              </a:rPr>
              <a:t>Keep enhancing your trust in Allah and pray for more and more wisdom to increase your trust and inspire your family</a:t>
            </a:r>
            <a:endParaRPr lang="en-US" sz="2400" dirty="0">
              <a:solidFill>
                <a:srgbClr val="000000"/>
              </a:solidFill>
            </a:endParaRPr>
          </a:p>
        </p:txBody>
      </p:sp>
      <p:sp>
        <p:nvSpPr>
          <p:cNvPr id="14" name="TextBox 13"/>
          <p:cNvSpPr txBox="1"/>
          <p:nvPr/>
        </p:nvSpPr>
        <p:spPr>
          <a:xfrm>
            <a:off x="7588675" y="2415887"/>
            <a:ext cx="755225" cy="523220"/>
          </a:xfrm>
          <a:prstGeom prst="rect">
            <a:avLst/>
          </a:prstGeom>
          <a:noFill/>
        </p:spPr>
        <p:txBody>
          <a:bodyPr wrap="square" rtlCol="0">
            <a:spAutoFit/>
          </a:bodyPr>
          <a:lstStyle/>
          <a:p>
            <a:pPr algn="ctr"/>
            <a:r>
              <a:rPr lang="en-US" sz="2800" dirty="0" smtClean="0">
                <a:solidFill>
                  <a:srgbClr val="000000"/>
                </a:solidFill>
              </a:rPr>
              <a:t>&gt;10</a:t>
            </a:r>
            <a:endParaRPr lang="en-US" sz="2800" dirty="0">
              <a:solidFill>
                <a:srgbClr val="000000"/>
              </a:solidFill>
            </a:endParaRPr>
          </a:p>
        </p:txBody>
      </p:sp>
      <p:sp>
        <p:nvSpPr>
          <p:cNvPr id="15" name="TextBox 14"/>
          <p:cNvSpPr txBox="1"/>
          <p:nvPr/>
        </p:nvSpPr>
        <p:spPr>
          <a:xfrm>
            <a:off x="1036317" y="2446203"/>
            <a:ext cx="754383" cy="523220"/>
          </a:xfrm>
          <a:prstGeom prst="rect">
            <a:avLst/>
          </a:prstGeom>
          <a:noFill/>
        </p:spPr>
        <p:txBody>
          <a:bodyPr wrap="square" rtlCol="0">
            <a:spAutoFit/>
          </a:bodyPr>
          <a:lstStyle/>
          <a:p>
            <a:pPr algn="ctr"/>
            <a:r>
              <a:rPr lang="en-US" sz="2800" dirty="0" smtClean="0">
                <a:solidFill>
                  <a:srgbClr val="000000"/>
                </a:solidFill>
              </a:rPr>
              <a:t>0-1</a:t>
            </a:r>
            <a:endParaRPr lang="en-US" sz="2800" dirty="0">
              <a:solidFill>
                <a:srgbClr val="000000"/>
              </a:solidFill>
            </a:endParaRPr>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solidFill>
                  <a:srgbClr val="000000"/>
                </a:solidFill>
              </a:rPr>
              <a:t>Combined Score</a:t>
            </a:r>
            <a:endParaRPr lang="en-US" sz="2800" dirty="0">
              <a:solidFill>
                <a:srgbClr val="000000"/>
              </a:solidFill>
            </a:endParaRPr>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346337"/>
            <a:ext cx="4627686" cy="584775"/>
          </a:xfrm>
          <a:prstGeom prst="rect">
            <a:avLst/>
          </a:prstGeom>
        </p:spPr>
        <p:txBody>
          <a:bodyPr wrap="square">
            <a:spAutoFit/>
          </a:bodyPr>
          <a:lstStyle/>
          <a:p>
            <a:r>
              <a:rPr lang="x-none" sz="3200" b="1" dirty="0">
                <a:solidFill>
                  <a:schemeClr val="bg1"/>
                </a:solidFill>
              </a:rPr>
              <a:t>اپنے اندر پاک تبدیلیاں پیدا </a:t>
            </a:r>
            <a:r>
              <a:rPr lang="x-none" sz="3200" b="1" dirty="0" smtClean="0">
                <a:solidFill>
                  <a:schemeClr val="bg1"/>
                </a:solidFill>
              </a:rPr>
              <a:t>کریں</a:t>
            </a:r>
            <a:endParaRPr lang="en-US" sz="3200" b="1" dirty="0">
              <a:solidFill>
                <a:schemeClr val="bg1"/>
              </a:solidFill>
            </a:endParaRPr>
          </a:p>
        </p:txBody>
      </p:sp>
      <p:sp>
        <p:nvSpPr>
          <p:cNvPr id="12" name="Title 1"/>
          <p:cNvSpPr txBox="1">
            <a:spLocks/>
          </p:cNvSpPr>
          <p:nvPr/>
        </p:nvSpPr>
        <p:spPr>
          <a:xfrm>
            <a:off x="3193396" y="459189"/>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
        <p:nvSpPr>
          <p:cNvPr id="3" name="Slide Number Placeholder 2"/>
          <p:cNvSpPr>
            <a:spLocks noGrp="1"/>
          </p:cNvSpPr>
          <p:nvPr>
            <p:ph type="sldNum" sz="quarter" idx="12"/>
          </p:nvPr>
        </p:nvSpPr>
        <p:spPr/>
        <p:txBody>
          <a:bodyPr/>
          <a:lstStyle/>
          <a:p>
            <a:fld id="{D64212AE-C6D7-4DAE-B05A-60F3647E62E0}" type="slidenum">
              <a:rPr lang="en-US" smtClean="0"/>
              <a:t>22</a:t>
            </a:fld>
            <a:endParaRPr lang="en-US"/>
          </a:p>
        </p:txBody>
      </p:sp>
    </p:spTree>
    <p:extLst>
      <p:ext uri="{BB962C8B-B14F-4D97-AF65-F5344CB8AC3E}">
        <p14:creationId xmlns:p14="http://schemas.microsoft.com/office/powerpoint/2010/main" val="37414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Screen Shot 2015-12-27 at 6.08.36 PM.png"/>
          <p:cNvPicPr>
            <a:picLocks noChangeAspect="1"/>
          </p:cNvPicPr>
          <p:nvPr/>
        </p:nvPicPr>
        <p:blipFill>
          <a:blip r:embed="rId2">
            <a:extLst/>
          </a:blip>
          <a:stretch>
            <a:fillRect/>
          </a:stretch>
        </p:blipFill>
        <p:spPr>
          <a:xfrm>
            <a:off x="10188354" y="71508"/>
            <a:ext cx="6036469" cy="3214688"/>
          </a:xfrm>
          <a:prstGeom prst="rect">
            <a:avLst/>
          </a:prstGeom>
          <a:ln w="12700">
            <a:miter lim="400000"/>
          </a:ln>
        </p:spPr>
      </p:pic>
      <p:pic>
        <p:nvPicPr>
          <p:cNvPr id="122" name="Screen Shot 2015-12-27 at 6.12.28 PM.png"/>
          <p:cNvPicPr>
            <a:picLocks noChangeAspect="1"/>
          </p:cNvPicPr>
          <p:nvPr/>
        </p:nvPicPr>
        <p:blipFill>
          <a:blip r:embed="rId3">
            <a:extLst/>
          </a:blip>
          <a:stretch>
            <a:fillRect/>
          </a:stretch>
        </p:blipFill>
        <p:spPr>
          <a:xfrm>
            <a:off x="1835846" y="1125163"/>
            <a:ext cx="5738764" cy="3989277"/>
          </a:xfrm>
          <a:prstGeom prst="rect">
            <a:avLst/>
          </a:prstGeom>
          <a:ln w="12700">
            <a:miter lim="400000"/>
          </a:ln>
        </p:spPr>
      </p:pic>
      <p:sp>
        <p:nvSpPr>
          <p:cNvPr id="2" name="Text Placeholder 1"/>
          <p:cNvSpPr>
            <a:spLocks noGrp="1"/>
          </p:cNvSpPr>
          <p:nvPr>
            <p:ph type="body" sz="quarter" idx="1"/>
          </p:nvPr>
        </p:nvSpPr>
        <p:spPr>
          <a:xfrm>
            <a:off x="776883" y="5300419"/>
            <a:ext cx="7590235" cy="896783"/>
          </a:xfrm>
        </p:spPr>
        <p:txBody>
          <a:bodyPr>
            <a:normAutofit/>
          </a:bodyPr>
          <a:lstStyle/>
          <a:p>
            <a:pPr algn="ctr"/>
            <a:r>
              <a:rPr lang="en-US" sz="4400" b="1" dirty="0" smtClean="0"/>
              <a:t>Health Topic: Stroke</a:t>
            </a:r>
            <a:endParaRPr lang="en-US" sz="4400" b="1" dirty="0"/>
          </a:p>
        </p:txBody>
      </p:sp>
      <p:sp>
        <p:nvSpPr>
          <p:cNvPr id="3" name="Slide Number Placeholder 2"/>
          <p:cNvSpPr>
            <a:spLocks noGrp="1"/>
          </p:cNvSpPr>
          <p:nvPr>
            <p:ph type="sldNum" sz="quarter" idx="2"/>
          </p:nvPr>
        </p:nvSpPr>
        <p:spPr/>
        <p:txBody>
          <a:bodyPr/>
          <a:lstStyle/>
          <a:p>
            <a:fld id="{86CB4B4D-7CA3-9044-876B-883B54F8677D}" type="slidenum">
              <a:rPr lang="uk-UA" smtClean="0"/>
              <a:t>23</a:t>
            </a:fld>
            <a:endParaRPr lang="uk-UA"/>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3863340" y="371356"/>
            <a:ext cx="4930498" cy="710684"/>
          </a:xfrm>
          <a:prstGeom prst="rect">
            <a:avLst/>
          </a:prstGeom>
        </p:spPr>
        <p:txBody>
          <a:bodyPr>
            <a:normAutofit/>
          </a:bodyPr>
          <a:lstStyle>
            <a:lvl1pPr>
              <a:defRPr>
                <a:solidFill>
                  <a:srgbClr val="000000"/>
                </a:solidFill>
              </a:defRPr>
            </a:lvl1pPr>
          </a:lstStyle>
          <a:p>
            <a:r>
              <a:rPr sz="3200" b="1" dirty="0">
                <a:solidFill>
                  <a:srgbClr val="FFFFFF"/>
                </a:solidFill>
              </a:rPr>
              <a:t>What is Stroke ?</a:t>
            </a:r>
          </a:p>
        </p:txBody>
      </p:sp>
      <p:sp>
        <p:nvSpPr>
          <p:cNvPr id="125" name="Shape 125"/>
          <p:cNvSpPr>
            <a:spLocks noGrp="1"/>
          </p:cNvSpPr>
          <p:nvPr>
            <p:ph type="body" idx="1"/>
          </p:nvPr>
        </p:nvSpPr>
        <p:spPr>
          <a:xfrm>
            <a:off x="396241" y="1561387"/>
            <a:ext cx="8686800" cy="4018359"/>
          </a:xfrm>
          <a:prstGeom prst="rect">
            <a:avLst/>
          </a:prstGeom>
        </p:spPr>
        <p:txBody>
          <a:bodyPr>
            <a:noAutofit/>
          </a:bodyPr>
          <a:lstStyle/>
          <a:p>
            <a:pPr marL="218055" indent="-218055" defTabSz="303956">
              <a:spcBef>
                <a:spcPts val="1406"/>
              </a:spcBef>
              <a:buBlip>
                <a:blip r:embed="rId2"/>
              </a:buBlip>
              <a:defRPr sz="2664" i="0">
                <a:solidFill>
                  <a:srgbClr val="000000"/>
                </a:solidFill>
                <a:effectLst>
                  <a:outerShdw blurRad="18796" dist="9398" dir="5400000" rotWithShape="0">
                    <a:srgbClr val="FFFFFF"/>
                  </a:outerShdw>
                </a:effectLst>
              </a:defRPr>
            </a:pPr>
            <a:r>
              <a:rPr sz="2400" dirty="0"/>
              <a:t>Stroke occurs when the supply of blood to the brain is either interrupted or reduced. When this happens, the brain does not get enough oxygen or nutrients which causes brain cells to die</a:t>
            </a:r>
          </a:p>
          <a:p>
            <a:pPr marL="218055" indent="-218055" defTabSz="303956">
              <a:spcBef>
                <a:spcPts val="1406"/>
              </a:spcBef>
              <a:buBlip>
                <a:blip r:embed="rId2"/>
              </a:buBlip>
              <a:defRPr sz="2664" i="0">
                <a:solidFill>
                  <a:srgbClr val="000000"/>
                </a:solidFill>
                <a:effectLst>
                  <a:outerShdw blurRad="18796" dist="9398" dir="5400000" rotWithShape="0">
                    <a:srgbClr val="FFFFFF"/>
                  </a:outerShdw>
                </a:effectLst>
              </a:defRPr>
            </a:pPr>
            <a:r>
              <a:rPr sz="2400" dirty="0"/>
              <a:t>There are three main kinds of stroke; ischemic, hemorrhagic and TIA</a:t>
            </a:r>
          </a:p>
          <a:p>
            <a:pPr marL="218055" indent="-218055" defTabSz="303956">
              <a:spcBef>
                <a:spcPts val="1406"/>
              </a:spcBef>
              <a:buBlip>
                <a:blip r:embed="rId2"/>
              </a:buBlip>
              <a:defRPr sz="2664" i="0">
                <a:solidFill>
                  <a:srgbClr val="000000"/>
                </a:solidFill>
                <a:effectLst>
                  <a:outerShdw blurRad="18796" dist="9398" dir="5400000" rotWithShape="0">
                    <a:srgbClr val="FFFFFF"/>
                  </a:outerShdw>
                </a:effectLst>
              </a:defRPr>
            </a:pPr>
            <a:r>
              <a:rPr sz="2400" dirty="0"/>
              <a:t>More than 2/3 of survivors will have some type of disability. Some patients recover completely</a:t>
            </a:r>
          </a:p>
          <a:p>
            <a:pPr marL="218055" indent="-218055" defTabSz="303956">
              <a:spcBef>
                <a:spcPts val="1406"/>
              </a:spcBef>
              <a:buBlip>
                <a:blip r:embed="rId2"/>
              </a:buBlip>
              <a:defRPr sz="2664" i="0">
                <a:solidFill>
                  <a:srgbClr val="000000"/>
                </a:solidFill>
                <a:effectLst>
                  <a:outerShdw blurRad="18796" dist="9398" dir="5400000" rotWithShape="0">
                    <a:srgbClr val="FFFFFF"/>
                  </a:outerShdw>
                </a:effectLst>
              </a:defRPr>
            </a:pPr>
            <a:r>
              <a:rPr sz="2400" dirty="0"/>
              <a:t>Every 4 minutes someone dies from stroke</a:t>
            </a:r>
          </a:p>
          <a:p>
            <a:pPr marL="218055" indent="-218055" defTabSz="303956">
              <a:spcBef>
                <a:spcPts val="1406"/>
              </a:spcBef>
              <a:buBlip>
                <a:blip r:embed="rId2"/>
              </a:buBlip>
              <a:defRPr sz="2664" i="0">
                <a:solidFill>
                  <a:srgbClr val="000000"/>
                </a:solidFill>
                <a:effectLst>
                  <a:outerShdw blurRad="18796" dist="9398" dir="5400000" rotWithShape="0">
                    <a:srgbClr val="FFFFFF"/>
                  </a:outerShdw>
                </a:effectLst>
              </a:defRPr>
            </a:pPr>
            <a:r>
              <a:rPr sz="2400" dirty="0"/>
              <a:t>Stroke is the leading cause of adult disability in the U.S.</a:t>
            </a:r>
          </a:p>
          <a:p>
            <a:pPr marL="218055" indent="-218055" defTabSz="303956">
              <a:spcBef>
                <a:spcPts val="1406"/>
              </a:spcBef>
              <a:buBlip>
                <a:blip r:embed="rId2"/>
              </a:buBlip>
              <a:defRPr sz="2664" b="1">
                <a:solidFill>
                  <a:schemeClr val="accent5">
                    <a:satOff val="12463"/>
                    <a:lumOff val="-11496"/>
                  </a:schemeClr>
                </a:solidFill>
                <a:effectLst>
                  <a:outerShdw blurRad="18796" dist="9398" dir="5400000" rotWithShape="0">
                    <a:srgbClr val="FFFFFF"/>
                  </a:outerShdw>
                </a:effectLst>
              </a:defRPr>
            </a:pPr>
            <a:r>
              <a:rPr sz="2400" dirty="0"/>
              <a:t>Up to 80 percent of strokes can be prevented</a:t>
            </a:r>
          </a:p>
        </p:txBody>
      </p:sp>
      <p:sp>
        <p:nvSpPr>
          <p:cNvPr id="2" name="Slide Number Placeholder 1"/>
          <p:cNvSpPr>
            <a:spLocks noGrp="1"/>
          </p:cNvSpPr>
          <p:nvPr>
            <p:ph type="sldNum" sz="quarter" idx="2"/>
          </p:nvPr>
        </p:nvSpPr>
        <p:spPr/>
        <p:txBody>
          <a:bodyPr/>
          <a:lstStyle/>
          <a:p>
            <a:fld id="{86CB4B4D-7CA3-9044-876B-883B54F8677D}" type="slidenum">
              <a:rPr lang="uk-UA" smtClean="0"/>
              <a:pPr/>
              <a:t>24</a:t>
            </a:fld>
            <a:endParaRPr lang="uk-UA"/>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3451860" y="257056"/>
            <a:ext cx="5494378" cy="809744"/>
          </a:xfrm>
          <a:prstGeom prst="rect">
            <a:avLst/>
          </a:prstGeom>
        </p:spPr>
        <p:txBody>
          <a:bodyPr>
            <a:normAutofit/>
          </a:bodyPr>
          <a:lstStyle>
            <a:lvl1pPr>
              <a:defRPr>
                <a:solidFill>
                  <a:schemeClr val="accent1">
                    <a:satOff val="23585"/>
                    <a:lumOff val="-31317"/>
                  </a:schemeClr>
                </a:solidFill>
              </a:defRPr>
            </a:lvl1pPr>
          </a:lstStyle>
          <a:p>
            <a:r>
              <a:rPr sz="3600" b="1" dirty="0">
                <a:solidFill>
                  <a:srgbClr val="FFFFFF"/>
                </a:solidFill>
              </a:rPr>
              <a:t>Stroke Symptoms</a:t>
            </a:r>
          </a:p>
        </p:txBody>
      </p:sp>
      <p:pic>
        <p:nvPicPr>
          <p:cNvPr id="128" name="Screen Shot 2015-12-27 at 6.09.20 PM.png"/>
          <p:cNvPicPr>
            <a:picLocks noChangeAspect="1"/>
          </p:cNvPicPr>
          <p:nvPr/>
        </p:nvPicPr>
        <p:blipFill>
          <a:blip r:embed="rId2">
            <a:extLst/>
          </a:blip>
          <a:stretch>
            <a:fillRect/>
          </a:stretch>
        </p:blipFill>
        <p:spPr>
          <a:xfrm>
            <a:off x="1003699" y="1135023"/>
            <a:ext cx="7489533" cy="5029557"/>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pPr/>
              <a:t>25</a:t>
            </a:fld>
            <a:endParaRPr lang="uk-UA"/>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3604260" y="304443"/>
            <a:ext cx="5371981" cy="797742"/>
          </a:xfrm>
          <a:prstGeom prst="rect">
            <a:avLst/>
          </a:prstGeom>
        </p:spPr>
        <p:txBody>
          <a:bodyPr>
            <a:normAutofit fontScale="90000"/>
          </a:bodyPr>
          <a:lstStyle>
            <a:lvl1pPr>
              <a:defRPr sz="4500">
                <a:solidFill>
                  <a:srgbClr val="000000"/>
                </a:solidFill>
              </a:defRPr>
            </a:lvl1pPr>
          </a:lstStyle>
          <a:p>
            <a:r>
              <a:rPr sz="3200" dirty="0">
                <a:solidFill>
                  <a:srgbClr val="FFFFFF"/>
                </a:solidFill>
              </a:rPr>
              <a:t>How to Prevent &amp; Treat </a:t>
            </a:r>
            <a:r>
              <a:rPr sz="3200" dirty="0" smtClean="0">
                <a:solidFill>
                  <a:srgbClr val="FFFFFF"/>
                </a:solidFill>
              </a:rPr>
              <a:t>Stroke</a:t>
            </a:r>
            <a:r>
              <a:rPr lang="en-US" sz="3200" dirty="0" smtClean="0">
                <a:solidFill>
                  <a:srgbClr val="FFFFFF"/>
                </a:solidFill>
              </a:rPr>
              <a:t>?</a:t>
            </a:r>
            <a:endParaRPr sz="3200" dirty="0">
              <a:solidFill>
                <a:srgbClr val="FFFFFF"/>
              </a:solidFill>
            </a:endParaRPr>
          </a:p>
        </p:txBody>
      </p:sp>
      <p:sp>
        <p:nvSpPr>
          <p:cNvPr id="131" name="Shape 131"/>
          <p:cNvSpPr>
            <a:spLocks noGrp="1"/>
          </p:cNvSpPr>
          <p:nvPr>
            <p:ph type="body" idx="1"/>
          </p:nvPr>
        </p:nvSpPr>
        <p:spPr>
          <a:xfrm>
            <a:off x="655439" y="1376085"/>
            <a:ext cx="7358063" cy="4367176"/>
          </a:xfrm>
          <a:prstGeom prst="rect">
            <a:avLst/>
          </a:prstGeom>
        </p:spPr>
        <p:txBody>
          <a:bodyPr>
            <a:noAutofit/>
          </a:bodyPr>
          <a:lstStyle/>
          <a:p>
            <a:pPr marL="117868" indent="-117868" defTabSz="164300">
              <a:spcBef>
                <a:spcPts val="773"/>
              </a:spcBef>
              <a:buBlip>
                <a:blip r:embed="rId2"/>
              </a:buBlip>
              <a:defRPr sz="1720" i="0">
                <a:solidFill>
                  <a:srgbClr val="000000"/>
                </a:solidFill>
                <a:effectLst>
                  <a:outerShdw blurRad="10160" dist="5080" dir="5400000" rotWithShape="0">
                    <a:srgbClr val="FFFFFF"/>
                  </a:outerShdw>
                </a:effectLst>
              </a:defRPr>
            </a:pPr>
            <a:r>
              <a:rPr sz="2000" b="1" dirty="0"/>
              <a:t>STROKE PREVENTION</a:t>
            </a:r>
            <a:r>
              <a:rPr sz="2000" dirty="0"/>
              <a:t/>
            </a:r>
            <a:br>
              <a:rPr sz="2000" dirty="0"/>
            </a:br>
            <a:r>
              <a:rPr sz="2000" dirty="0" smtClean="0"/>
              <a:t>Balanced </a:t>
            </a:r>
            <a:r>
              <a:rPr sz="2000" dirty="0"/>
              <a:t>diet and regular exercise</a:t>
            </a:r>
            <a:br>
              <a:rPr sz="2000" dirty="0"/>
            </a:br>
            <a:r>
              <a:rPr sz="2000" dirty="0"/>
              <a:t>Maintain a healthy weight</a:t>
            </a:r>
            <a:br>
              <a:rPr sz="2000" dirty="0"/>
            </a:br>
            <a:r>
              <a:rPr sz="2000" dirty="0"/>
              <a:t>Keep </a:t>
            </a:r>
            <a:r>
              <a:rPr sz="2000" b="1" dirty="0"/>
              <a:t>blood pressure</a:t>
            </a:r>
            <a:r>
              <a:rPr sz="2000" dirty="0"/>
              <a:t> and </a:t>
            </a:r>
            <a:r>
              <a:rPr sz="2000" b="1" dirty="0"/>
              <a:t>diabetes</a:t>
            </a:r>
            <a:r>
              <a:rPr sz="2000" dirty="0"/>
              <a:t> under control</a:t>
            </a:r>
            <a:r>
              <a:rPr sz="2000" dirty="0">
                <a:solidFill>
                  <a:srgbClr val="101010"/>
                </a:solidFill>
              </a:rPr>
              <a:t/>
            </a:r>
            <a:br>
              <a:rPr sz="2000" dirty="0">
                <a:solidFill>
                  <a:srgbClr val="101010"/>
                </a:solidFill>
              </a:rPr>
            </a:br>
            <a:r>
              <a:rPr sz="2000" dirty="0">
                <a:solidFill>
                  <a:srgbClr val="101010"/>
                </a:solidFill>
              </a:rPr>
              <a:t>Treat </a:t>
            </a:r>
            <a:r>
              <a:rPr sz="2000" dirty="0">
                <a:hlinkClick r:id="rId3"/>
              </a:rPr>
              <a:t>obstructive sleep apnea</a:t>
            </a:r>
            <a:r>
              <a:rPr sz="2000" dirty="0">
                <a:solidFill>
                  <a:srgbClr val="101010"/>
                </a:solidFill>
              </a:rPr>
              <a:t> (if present)</a:t>
            </a:r>
            <a:br>
              <a:rPr sz="2000" dirty="0">
                <a:solidFill>
                  <a:srgbClr val="101010"/>
                </a:solidFill>
              </a:rPr>
            </a:br>
            <a:r>
              <a:rPr sz="2000" b="1" dirty="0">
                <a:solidFill>
                  <a:srgbClr val="101010"/>
                </a:solidFill>
              </a:rPr>
              <a:t>Treatment of irregular heart rhythms</a:t>
            </a:r>
            <a:br>
              <a:rPr sz="2000" b="1" dirty="0">
                <a:solidFill>
                  <a:srgbClr val="101010"/>
                </a:solidFill>
              </a:rPr>
            </a:br>
            <a:r>
              <a:rPr sz="2000" b="1" dirty="0">
                <a:solidFill>
                  <a:srgbClr val="101010"/>
                </a:solidFill>
              </a:rPr>
              <a:t>Say no  to alcohol, tobacco and drugs</a:t>
            </a:r>
            <a:r>
              <a:rPr sz="2000" dirty="0">
                <a:solidFill>
                  <a:srgbClr val="101010"/>
                </a:solidFill>
              </a:rPr>
              <a:t/>
            </a:r>
            <a:br>
              <a:rPr sz="2000" dirty="0">
                <a:solidFill>
                  <a:srgbClr val="101010"/>
                </a:solidFill>
              </a:rPr>
            </a:br>
            <a:r>
              <a:rPr sz="2000" dirty="0">
                <a:solidFill>
                  <a:srgbClr val="101010"/>
                </a:solidFill>
              </a:rPr>
              <a:t>A</a:t>
            </a:r>
            <a:r>
              <a:rPr sz="2000" dirty="0"/>
              <a:t>nti-coagulant and anti-platelet medication</a:t>
            </a:r>
            <a:br>
              <a:rPr sz="2000" dirty="0"/>
            </a:br>
            <a:r>
              <a:rPr sz="2000" dirty="0"/>
              <a:t>Surgery to restore blood circulation</a:t>
            </a:r>
          </a:p>
          <a:p>
            <a:pPr marL="117867" indent="-117867" defTabSz="164300">
              <a:spcBef>
                <a:spcPts val="773"/>
              </a:spcBef>
              <a:buBlip>
                <a:blip r:embed="rId2"/>
              </a:buBlip>
              <a:defRPr sz="1720" b="1" i="0">
                <a:solidFill>
                  <a:srgbClr val="000000"/>
                </a:solidFill>
                <a:effectLst>
                  <a:outerShdw blurRad="10160" dist="5080" dir="5400000" rotWithShape="0">
                    <a:srgbClr val="FFFFFF"/>
                  </a:outerShdw>
                </a:effectLst>
              </a:defRPr>
            </a:pPr>
            <a:r>
              <a:rPr sz="2000" dirty="0"/>
              <a:t>STROKE TREATMENT</a:t>
            </a:r>
            <a:br>
              <a:rPr sz="2000" dirty="0"/>
            </a:br>
            <a:r>
              <a:rPr sz="2000" b="0" dirty="0"/>
              <a:t>May include clot-busting drugs called </a:t>
            </a:r>
            <a:r>
              <a:rPr sz="2000" dirty="0"/>
              <a:t>(TPA)</a:t>
            </a:r>
            <a:r>
              <a:rPr sz="2000" b="0" dirty="0"/>
              <a:t/>
            </a:r>
            <a:br>
              <a:rPr sz="2000" b="0" dirty="0"/>
            </a:br>
            <a:r>
              <a:rPr sz="2000" b="0" dirty="0"/>
              <a:t>Aspirin or other blood thinners</a:t>
            </a:r>
            <a:br>
              <a:rPr sz="2000" b="0" dirty="0"/>
            </a:br>
            <a:r>
              <a:rPr sz="2000" b="0" dirty="0"/>
              <a:t>Physical Therapy</a:t>
            </a:r>
            <a:br>
              <a:rPr sz="2000" b="0" dirty="0"/>
            </a:br>
            <a:r>
              <a:rPr sz="2000" b="0" dirty="0"/>
              <a:t>Occupational Therapy</a:t>
            </a:r>
            <a:br>
              <a:rPr sz="2000" b="0" dirty="0"/>
            </a:br>
            <a:r>
              <a:rPr sz="2000" b="0" dirty="0"/>
              <a:t>Speech </a:t>
            </a:r>
            <a:r>
              <a:rPr sz="2000" b="0" dirty="0" smtClean="0"/>
              <a:t>Therapy</a:t>
            </a:r>
            <a:r>
              <a:rPr lang="en-US" sz="2000" b="0" dirty="0" smtClean="0"/>
              <a:t>, </a:t>
            </a:r>
            <a:r>
              <a:rPr sz="2000" b="0" dirty="0" smtClean="0"/>
              <a:t>Surgery</a:t>
            </a:r>
            <a:r>
              <a:rPr lang="en-US" sz="2000" b="0" dirty="0" smtClean="0"/>
              <a:t> and </a:t>
            </a:r>
            <a:r>
              <a:rPr sz="2000" b="0" dirty="0" smtClean="0"/>
              <a:t>Support </a:t>
            </a:r>
            <a:r>
              <a:rPr sz="2000" b="0" dirty="0"/>
              <a:t>groups</a:t>
            </a:r>
          </a:p>
        </p:txBody>
      </p:sp>
      <p:sp>
        <p:nvSpPr>
          <p:cNvPr id="2" name="Slide Number Placeholder 1"/>
          <p:cNvSpPr>
            <a:spLocks noGrp="1"/>
          </p:cNvSpPr>
          <p:nvPr>
            <p:ph type="sldNum" sz="quarter" idx="2"/>
          </p:nvPr>
        </p:nvSpPr>
        <p:spPr/>
        <p:txBody>
          <a:bodyPr/>
          <a:lstStyle/>
          <a:p>
            <a:fld id="{86CB4B4D-7CA3-9044-876B-883B54F8677D}" type="slidenum">
              <a:rPr lang="uk-UA" smtClean="0"/>
              <a:pPr/>
              <a:t>26</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27</a:t>
            </a:fld>
            <a:endParaRPr lang="en-US"/>
          </a:p>
        </p:txBody>
      </p:sp>
      <p:sp>
        <p:nvSpPr>
          <p:cNvPr id="5" name="Content Placeholder 2"/>
          <p:cNvSpPr txBox="1">
            <a:spLocks/>
          </p:cNvSpPr>
          <p:nvPr/>
        </p:nvSpPr>
        <p:spPr>
          <a:xfrm>
            <a:off x="644904" y="1512315"/>
            <a:ext cx="78867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smtClean="0">
                <a:solidFill>
                  <a:srgbClr val="000000"/>
                </a:solidFill>
              </a:rPr>
              <a:t>Four Priorities for 2017</a:t>
            </a:r>
            <a:endParaRPr lang="en-US" dirty="0" smtClean="0">
              <a:solidFill>
                <a:srgbClr val="000000"/>
              </a:solidFill>
            </a:endParaRPr>
          </a:p>
          <a:p>
            <a:pPr marL="514350" indent="-514350">
              <a:buFont typeface="+mj-lt"/>
              <a:buAutoNum type="arabicPeriod"/>
            </a:pPr>
            <a:r>
              <a:rPr lang="en-US" b="1" dirty="0" smtClean="0">
                <a:solidFill>
                  <a:srgbClr val="000000"/>
                </a:solidFill>
              </a:rPr>
              <a:t>At least 50% of Tajnid to attend monthly meetings where we </a:t>
            </a:r>
            <a:r>
              <a:rPr lang="en-US" b="1" smtClean="0">
                <a:solidFill>
                  <a:srgbClr val="000000"/>
                </a:solidFill>
              </a:rPr>
              <a:t>discuss </a:t>
            </a:r>
            <a:r>
              <a:rPr lang="en-US" b="1" smtClean="0">
                <a:solidFill>
                  <a:srgbClr val="000000"/>
                </a:solidFill>
              </a:rPr>
              <a:t>Huzoor’s vision</a:t>
            </a:r>
            <a:r>
              <a:rPr lang="en-US" b="1" dirty="0" smtClean="0">
                <a:solidFill>
                  <a:srgbClr val="000000"/>
                </a:solidFill>
              </a:rPr>
              <a:t>: “Save yourself and your families from a fire” in interactive discussions.</a:t>
            </a:r>
          </a:p>
          <a:p>
            <a:pPr marL="514350" indent="-514350">
              <a:buFont typeface="+mj-lt"/>
              <a:buAutoNum type="arabicPeriod"/>
            </a:pPr>
            <a:r>
              <a:rPr lang="en-US" b="1" dirty="0" smtClean="0">
                <a:solidFill>
                  <a:srgbClr val="000000"/>
                </a:solidFill>
              </a:rPr>
              <a:t>Bring 350+ new </a:t>
            </a:r>
            <a:r>
              <a:rPr lang="en-US" b="1" dirty="0" err="1" smtClean="0">
                <a:solidFill>
                  <a:srgbClr val="000000"/>
                </a:solidFill>
              </a:rPr>
              <a:t>Ansar</a:t>
            </a:r>
            <a:r>
              <a:rPr lang="en-US" b="1" dirty="0" smtClean="0">
                <a:solidFill>
                  <a:srgbClr val="000000"/>
                </a:solidFill>
              </a:rPr>
              <a:t> in </a:t>
            </a:r>
            <a:r>
              <a:rPr lang="en-US" b="1" dirty="0" err="1" smtClean="0">
                <a:solidFill>
                  <a:srgbClr val="000000"/>
                </a:solidFill>
              </a:rPr>
              <a:t>Nazam</a:t>
            </a:r>
            <a:r>
              <a:rPr lang="en-US" b="1" dirty="0" smtClean="0">
                <a:solidFill>
                  <a:srgbClr val="000000"/>
                </a:solidFill>
              </a:rPr>
              <a:t>-e-</a:t>
            </a:r>
            <a:r>
              <a:rPr lang="en-US" b="1" dirty="0" err="1" smtClean="0">
                <a:solidFill>
                  <a:srgbClr val="000000"/>
                </a:solidFill>
              </a:rPr>
              <a:t>Wasiyat</a:t>
            </a:r>
            <a:r>
              <a:rPr lang="en-US" b="1" dirty="0" smtClean="0">
                <a:solidFill>
                  <a:srgbClr val="000000"/>
                </a:solidFill>
              </a:rPr>
              <a:t> (The targets for small, medium and Large </a:t>
            </a:r>
            <a:r>
              <a:rPr lang="en-US" b="1" dirty="0" err="1" smtClean="0">
                <a:solidFill>
                  <a:srgbClr val="000000"/>
                </a:solidFill>
              </a:rPr>
              <a:t>Majlis</a:t>
            </a:r>
            <a:r>
              <a:rPr lang="en-US" b="1" dirty="0" smtClean="0">
                <a:solidFill>
                  <a:srgbClr val="000000"/>
                </a:solidFill>
              </a:rPr>
              <a:t> are 3, 5, and 7, respectively)</a:t>
            </a:r>
          </a:p>
          <a:p>
            <a:pPr marL="514350" indent="-514350">
              <a:buFont typeface="+mj-lt"/>
              <a:buAutoNum type="arabicPeriod"/>
            </a:pPr>
            <a:r>
              <a:rPr lang="en-US" b="1" dirty="0">
                <a:solidFill>
                  <a:srgbClr val="000000"/>
                </a:solidFill>
              </a:rPr>
              <a:t>Help establish a culture of congregational </a:t>
            </a:r>
            <a:r>
              <a:rPr lang="en-US" b="1" dirty="0" err="1">
                <a:solidFill>
                  <a:srgbClr val="000000"/>
                </a:solidFill>
              </a:rPr>
              <a:t>Salat</a:t>
            </a:r>
            <a:r>
              <a:rPr lang="en-US" b="1" dirty="0" smtClean="0">
                <a:solidFill>
                  <a:srgbClr val="000000"/>
                </a:solidFill>
              </a:rPr>
              <a:t>.</a:t>
            </a:r>
          </a:p>
          <a:p>
            <a:pPr marL="514350" indent="-514350">
              <a:buFont typeface="+mj-lt"/>
              <a:buAutoNum type="arabicPeriod"/>
            </a:pPr>
            <a:r>
              <a:rPr lang="en-US" b="1" dirty="0" smtClean="0">
                <a:solidFill>
                  <a:srgbClr val="000000"/>
                </a:solidFill>
              </a:rPr>
              <a:t>More than 50% </a:t>
            </a:r>
            <a:r>
              <a:rPr lang="en-US" b="1" dirty="0" err="1" smtClean="0">
                <a:solidFill>
                  <a:srgbClr val="000000"/>
                </a:solidFill>
              </a:rPr>
              <a:t>Tajnid</a:t>
            </a:r>
            <a:r>
              <a:rPr lang="en-US" b="1" dirty="0" smtClean="0">
                <a:solidFill>
                  <a:srgbClr val="000000"/>
                </a:solidFill>
              </a:rPr>
              <a:t> to attend National </a:t>
            </a:r>
            <a:r>
              <a:rPr lang="en-US" b="1" dirty="0" err="1" smtClean="0">
                <a:solidFill>
                  <a:srgbClr val="000000"/>
                </a:solidFill>
              </a:rPr>
              <a:t>Ijtima</a:t>
            </a:r>
            <a:r>
              <a:rPr lang="en-US" b="1" dirty="0" smtClean="0">
                <a:solidFill>
                  <a:srgbClr val="000000"/>
                </a:solidFill>
              </a:rPr>
              <a:t>.</a:t>
            </a:r>
            <a:endParaRPr lang="en-US" b="1" dirty="0">
              <a:solidFill>
                <a:srgbClr val="000000"/>
              </a:solidFill>
            </a:endParaRPr>
          </a:p>
        </p:txBody>
      </p:sp>
    </p:spTree>
    <p:extLst>
      <p:ext uri="{BB962C8B-B14F-4D97-AF65-F5344CB8AC3E}">
        <p14:creationId xmlns:p14="http://schemas.microsoft.com/office/powerpoint/2010/main" val="3628297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453"/>
            <a:ext cx="7886700" cy="4351338"/>
          </a:xfrm>
        </p:spPr>
        <p:txBody>
          <a:bodyPr>
            <a:normAutofit/>
          </a:bodyPr>
          <a:lstStyle/>
          <a:p>
            <a:pPr marL="0" indent="0">
              <a:buNone/>
            </a:pPr>
            <a:r>
              <a:rPr lang="en-US" b="1" dirty="0" smtClean="0"/>
              <a:t>Local Reminders</a:t>
            </a:r>
          </a:p>
          <a:p>
            <a:pPr marL="971550" lvl="1" indent="-514350">
              <a:buFont typeface="+mj-lt"/>
              <a:buAutoNum type="arabicPeriod"/>
            </a:pPr>
            <a:r>
              <a:rPr lang="en-US" b="1" dirty="0"/>
              <a:t>	</a:t>
            </a:r>
            <a:endParaRPr lang="en-US" b="1" dirty="0" smtClean="0"/>
          </a:p>
          <a:p>
            <a:pPr marL="971550" lvl="1" indent="-514350">
              <a:buFont typeface="+mj-lt"/>
              <a:buAutoNum type="arabicPeriod"/>
            </a:pPr>
            <a:r>
              <a:rPr lang="en-US" b="1" dirty="0"/>
              <a:t>	</a:t>
            </a:r>
            <a:endParaRPr lang="en-US" dirty="0"/>
          </a:p>
          <a:p>
            <a:endParaRPr lang="en-US" dirty="0" smtClean="0"/>
          </a:p>
          <a:p>
            <a:endParaRPr lang="en-US" dirty="0"/>
          </a:p>
          <a:p>
            <a:pPr marL="0" indent="0">
              <a:buNone/>
            </a:pPr>
            <a:endParaRPr lang="en-US" dirty="0" smtClean="0"/>
          </a:p>
          <a:p>
            <a:endParaRPr lang="en-US" dirty="0"/>
          </a:p>
          <a:p>
            <a:endParaRPr lang="en-US" dirty="0" smtClean="0"/>
          </a:p>
          <a:p>
            <a:pPr marL="0" indent="0">
              <a:buNone/>
            </a:pPr>
            <a:r>
              <a:rPr lang="en-US" b="1" dirty="0" err="1" smtClean="0"/>
              <a:t>Dua</a:t>
            </a:r>
            <a:endParaRPr lang="en-US" b="1" dirty="0"/>
          </a:p>
        </p:txBody>
      </p:sp>
      <p:sp>
        <p:nvSpPr>
          <p:cNvPr id="2" name="Slide Number Placeholder 1"/>
          <p:cNvSpPr>
            <a:spLocks noGrp="1"/>
          </p:cNvSpPr>
          <p:nvPr>
            <p:ph type="sldNum" sz="quarter" idx="12"/>
          </p:nvPr>
        </p:nvSpPr>
        <p:spPr/>
        <p:txBody>
          <a:bodyPr/>
          <a:lstStyle/>
          <a:p>
            <a:fld id="{D64212AE-C6D7-4DAE-B05A-60F3647E62E0}" type="slidenum">
              <a:rPr lang="en-US" smtClean="0"/>
              <a:t>28</a:t>
            </a:fld>
            <a:endParaRPr lang="en-US"/>
          </a:p>
        </p:txBody>
      </p:sp>
    </p:spTree>
    <p:extLst>
      <p:ext uri="{BB962C8B-B14F-4D97-AF65-F5344CB8AC3E}">
        <p14:creationId xmlns:p14="http://schemas.microsoft.com/office/powerpoint/2010/main" val="134990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3</a:t>
            </a:fld>
            <a:endParaRPr lang="en-US"/>
          </a:p>
        </p:txBody>
      </p:sp>
      <p:sp>
        <p:nvSpPr>
          <p:cNvPr id="3" name="Rectangle 2"/>
          <p:cNvSpPr/>
          <p:nvPr/>
        </p:nvSpPr>
        <p:spPr>
          <a:xfrm>
            <a:off x="609600" y="1315035"/>
            <a:ext cx="7665720" cy="4893647"/>
          </a:xfrm>
          <a:prstGeom prst="rect">
            <a:avLst/>
          </a:prstGeom>
        </p:spPr>
        <p:txBody>
          <a:bodyPr wrap="square">
            <a:spAutoFit/>
          </a:bodyPr>
          <a:lstStyle/>
          <a:p>
            <a:pPr algn="just"/>
            <a:r>
              <a:rPr lang="en-US" sz="2400" dirty="0" err="1" smtClean="0">
                <a:ea typeface="Calibri" panose="020F0502020204030204" pitchFamily="34" charset="0"/>
                <a:cs typeface="Arial" panose="020B0604020202020204" pitchFamily="34" charset="0"/>
              </a:rPr>
              <a:t>Khalifatul</a:t>
            </a:r>
            <a:r>
              <a:rPr lang="en-US" sz="2400" dirty="0" smtClean="0">
                <a:ea typeface="Calibri" panose="020F0502020204030204" pitchFamily="34" charset="0"/>
                <a:cs typeface="Arial" panose="020B0604020202020204" pitchFamily="34" charset="0"/>
              </a:rPr>
              <a:t> </a:t>
            </a:r>
            <a:r>
              <a:rPr lang="en-US" sz="2400" dirty="0" err="1" smtClean="0">
                <a:ea typeface="Calibri" panose="020F0502020204030204" pitchFamily="34" charset="0"/>
                <a:cs typeface="Arial" panose="020B0604020202020204" pitchFamily="34" charset="0"/>
              </a:rPr>
              <a:t>Massih</a:t>
            </a:r>
            <a:r>
              <a:rPr lang="en-US" sz="2400" dirty="0" smtClean="0">
                <a:ea typeface="Calibri" panose="020F0502020204030204" pitchFamily="34" charset="0"/>
                <a:cs typeface="Arial" panose="020B0604020202020204" pitchFamily="34" charset="0"/>
              </a:rPr>
              <a:t> III (</a:t>
            </a:r>
            <a:r>
              <a:rPr lang="en-US" sz="2400" dirty="0" err="1" smtClean="0">
                <a:ea typeface="Calibri" panose="020F0502020204030204" pitchFamily="34" charset="0"/>
                <a:cs typeface="Arial" panose="020B0604020202020204" pitchFamily="34" charset="0"/>
              </a:rPr>
              <a:t>ra</a:t>
            </a:r>
            <a:r>
              <a:rPr lang="en-US" sz="2400" dirty="0" smtClean="0">
                <a:ea typeface="Calibri" panose="020F0502020204030204" pitchFamily="34" charset="0"/>
                <a:cs typeface="Arial" panose="020B0604020202020204" pitchFamily="34" charset="0"/>
              </a:rPr>
              <a:t>) said, "</a:t>
            </a:r>
            <a:r>
              <a:rPr lang="en-US" sz="2400" dirty="0">
                <a:ea typeface="Calibri" panose="020F0502020204030204" pitchFamily="34" charset="0"/>
                <a:cs typeface="Arial" panose="020B0604020202020204" pitchFamily="34" charset="0"/>
              </a:rPr>
              <a:t>Through the Promised </a:t>
            </a:r>
            <a:r>
              <a:rPr lang="en-US" sz="2400" dirty="0" err="1">
                <a:ea typeface="Calibri" panose="020F0502020204030204" pitchFamily="34" charset="0"/>
                <a:cs typeface="Arial" panose="020B0604020202020204" pitchFamily="34" charset="0"/>
              </a:rPr>
              <a:t>Messiah</a:t>
            </a:r>
            <a:r>
              <a:rPr lang="en-US" sz="2400" baseline="30000" dirty="0" err="1">
                <a:ea typeface="Calibri" panose="020F0502020204030204" pitchFamily="34" charset="0"/>
                <a:cs typeface="Arial" panose="020B0604020202020204" pitchFamily="34" charset="0"/>
              </a:rPr>
              <a:t>as</a:t>
            </a:r>
            <a:r>
              <a:rPr lang="en-US" sz="2400" dirty="0">
                <a:ea typeface="Calibri" panose="020F0502020204030204" pitchFamily="34" charset="0"/>
                <a:cs typeface="Arial" panose="020B0604020202020204" pitchFamily="34" charset="0"/>
              </a:rPr>
              <a:t>, Allah Almighty has established the system of </a:t>
            </a:r>
            <a:r>
              <a:rPr lang="en-US" sz="2400" dirty="0" err="1">
                <a:ea typeface="Calibri" panose="020F0502020204030204" pitchFamily="34" charset="0"/>
                <a:cs typeface="Arial" panose="020B0604020202020204" pitchFamily="34" charset="0"/>
              </a:rPr>
              <a:t>Wasiyyat</a:t>
            </a:r>
            <a:r>
              <a:rPr lang="en-US" sz="2400" dirty="0">
                <a:ea typeface="Calibri" panose="020F0502020204030204" pitchFamily="34" charset="0"/>
                <a:cs typeface="Arial" panose="020B0604020202020204" pitchFamily="34" charset="0"/>
              </a:rPr>
              <a:t> in </a:t>
            </a:r>
            <a:r>
              <a:rPr lang="en-US" sz="2400" dirty="0" err="1">
                <a:ea typeface="Calibri" panose="020F0502020204030204" pitchFamily="34" charset="0"/>
                <a:cs typeface="Arial" panose="020B0604020202020204" pitchFamily="34" charset="0"/>
              </a:rPr>
              <a:t>Jama‘at</a:t>
            </a:r>
            <a:r>
              <a:rPr lang="en-US" sz="2400" dirty="0">
                <a:ea typeface="Calibri" panose="020F0502020204030204" pitchFamily="34" charset="0"/>
                <a:cs typeface="Arial" panose="020B0604020202020204" pitchFamily="34" charset="0"/>
              </a:rPr>
              <a:t> </a:t>
            </a:r>
            <a:r>
              <a:rPr lang="en-US" sz="2400" dirty="0" err="1">
                <a:ea typeface="Calibri" panose="020F0502020204030204" pitchFamily="34" charset="0"/>
                <a:cs typeface="Arial" panose="020B0604020202020204" pitchFamily="34" charset="0"/>
              </a:rPr>
              <a:t>Ahmadiyya</a:t>
            </a:r>
            <a:r>
              <a:rPr lang="en-US" sz="2400" dirty="0">
                <a:ea typeface="Calibri" panose="020F0502020204030204" pitchFamily="34" charset="0"/>
                <a:cs typeface="Arial" panose="020B0604020202020204" pitchFamily="34" charset="0"/>
              </a:rPr>
              <a:t>. </a:t>
            </a:r>
            <a:r>
              <a:rPr lang="en-US" sz="2400" dirty="0" err="1">
                <a:ea typeface="Calibri" panose="020F0502020204030204" pitchFamily="34" charset="0"/>
                <a:cs typeface="Arial" panose="020B0604020202020204" pitchFamily="34" charset="0"/>
              </a:rPr>
              <a:t>Wasiyyat</a:t>
            </a:r>
            <a:r>
              <a:rPr lang="en-US" sz="2400" dirty="0">
                <a:ea typeface="Calibri" panose="020F0502020204030204" pitchFamily="34" charset="0"/>
                <a:cs typeface="Arial" panose="020B0604020202020204" pitchFamily="34" charset="0"/>
              </a:rPr>
              <a:t> is indeed a great institution in every aspect. The purpose of </a:t>
            </a:r>
            <a:r>
              <a:rPr lang="en-US" sz="2400" dirty="0" err="1">
                <a:ea typeface="Calibri" panose="020F0502020204030204" pitchFamily="34" charset="0"/>
                <a:cs typeface="Arial" panose="020B0604020202020204" pitchFamily="34" charset="0"/>
              </a:rPr>
              <a:t>Wasiyyat</a:t>
            </a:r>
            <a:r>
              <a:rPr lang="en-US" sz="2400" dirty="0">
                <a:ea typeface="Calibri" panose="020F0502020204030204" pitchFamily="34" charset="0"/>
                <a:cs typeface="Arial" panose="020B0604020202020204" pitchFamily="34" charset="0"/>
              </a:rPr>
              <a:t> is that among the members of the </a:t>
            </a:r>
            <a:r>
              <a:rPr lang="en-US" sz="2400" dirty="0" err="1">
                <a:ea typeface="Calibri" panose="020F0502020204030204" pitchFamily="34" charset="0"/>
                <a:cs typeface="Arial" panose="020B0604020202020204" pitchFamily="34" charset="0"/>
              </a:rPr>
              <a:t>Ahmadiyya</a:t>
            </a:r>
            <a:r>
              <a:rPr lang="en-US" sz="2400" dirty="0">
                <a:ea typeface="Calibri" panose="020F0502020204030204" pitchFamily="34" charset="0"/>
                <a:cs typeface="Arial" panose="020B0604020202020204" pitchFamily="34" charset="0"/>
              </a:rPr>
              <a:t> Movement, there should be a group which should fulfill its obligations in view of the teachings of Islam with such diligence and sacrifice that it should become clearly distinguishable from the others. </a:t>
            </a:r>
            <a:r>
              <a:rPr lang="en-US" sz="2400" dirty="0" err="1">
                <a:ea typeface="Calibri" panose="020F0502020204030204" pitchFamily="34" charset="0"/>
                <a:cs typeface="Arial" panose="020B0604020202020204" pitchFamily="34" charset="0"/>
              </a:rPr>
              <a:t>Wasiyyat</a:t>
            </a:r>
            <a:r>
              <a:rPr lang="en-US" sz="2400" dirty="0">
                <a:ea typeface="Calibri" panose="020F0502020204030204" pitchFamily="34" charset="0"/>
                <a:cs typeface="Arial" panose="020B0604020202020204" pitchFamily="34" charset="0"/>
              </a:rPr>
              <a:t> does not mean merely to sacrifice one tenth of one’s property. Rather it is a system which lifts man from the depths of the earth and elevates him to the heights of heaven</a:t>
            </a:r>
            <a:r>
              <a:rPr lang="en-US" sz="2400" dirty="0" smtClean="0">
                <a:ea typeface="Calibri" panose="020F0502020204030204" pitchFamily="34" charset="0"/>
                <a:cs typeface="Arial" panose="020B0604020202020204" pitchFamily="34" charset="0"/>
              </a:rPr>
              <a:t>.“</a:t>
            </a:r>
          </a:p>
          <a:p>
            <a:pPr algn="just"/>
            <a:r>
              <a:rPr lang="en-US" sz="2400" i="1" dirty="0">
                <a:ea typeface="Calibri" panose="020F0502020204030204" pitchFamily="34" charset="0"/>
                <a:cs typeface="Arial" panose="020B0604020202020204" pitchFamily="34" charset="0"/>
              </a:rPr>
              <a:t>	</a:t>
            </a:r>
            <a:r>
              <a:rPr lang="en-US" sz="2400" i="1" dirty="0" smtClean="0">
                <a:ea typeface="Calibri" panose="020F0502020204030204" pitchFamily="34" charset="0"/>
                <a:cs typeface="Arial" panose="020B0604020202020204" pitchFamily="34" charset="0"/>
              </a:rPr>
              <a:t>		(</a:t>
            </a:r>
            <a:r>
              <a:rPr lang="en-US" sz="2400" i="1" dirty="0">
                <a:ea typeface="Calibri" panose="020F0502020204030204" pitchFamily="34" charset="0"/>
                <a:cs typeface="Arial" panose="020B0604020202020204" pitchFamily="34" charset="0"/>
              </a:rPr>
              <a:t>Friday Sermon, April 30, 1982).</a:t>
            </a:r>
            <a:endParaRPr lang="en-US" sz="2400" dirty="0">
              <a:effectLst/>
              <a:ea typeface="Calibri" panose="020F0502020204030204" pitchFamily="34" charset="0"/>
              <a:cs typeface="Arial" panose="020B0604020202020204" pitchFamily="34" charset="0"/>
            </a:endParaRPr>
          </a:p>
        </p:txBody>
      </p:sp>
      <p:sp>
        <p:nvSpPr>
          <p:cNvPr id="4" name="Rectangle 3"/>
          <p:cNvSpPr/>
          <p:nvPr/>
        </p:nvSpPr>
        <p:spPr>
          <a:xfrm>
            <a:off x="3983713" y="436398"/>
            <a:ext cx="4410631" cy="523220"/>
          </a:xfrm>
          <a:prstGeom prst="rect">
            <a:avLst/>
          </a:prstGeom>
        </p:spPr>
        <p:txBody>
          <a:bodyPr wrap="none">
            <a:spAutoFit/>
          </a:bodyPr>
          <a:lstStyle/>
          <a:p>
            <a:r>
              <a:rPr lang="en-US" sz="2800" b="1" dirty="0" smtClean="0">
                <a:solidFill>
                  <a:schemeClr val="bg1"/>
                </a:solidFill>
              </a:rPr>
              <a:t>It’s a blessing to do </a:t>
            </a:r>
            <a:r>
              <a:rPr lang="en-US" sz="2800" b="1" dirty="0" err="1" smtClean="0">
                <a:solidFill>
                  <a:schemeClr val="bg1"/>
                </a:solidFill>
              </a:rPr>
              <a:t>Waisyat</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254636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370" y="1193165"/>
            <a:ext cx="7886700" cy="4430395"/>
          </a:xfrm>
        </p:spPr>
        <p:txBody>
          <a:bodyPr>
            <a:noAutofit/>
          </a:bodyPr>
          <a:lstStyle/>
          <a:p>
            <a:pPr marL="0" indent="0">
              <a:buNone/>
            </a:pPr>
            <a:r>
              <a:rPr lang="en-US" sz="2400" b="1" dirty="0" smtClean="0"/>
              <a:t>Quran is the only book worth reading!</a:t>
            </a:r>
          </a:p>
          <a:p>
            <a:pPr marL="0" indent="0">
              <a:buNone/>
            </a:pPr>
            <a:r>
              <a:rPr lang="en-US" sz="2400" dirty="0" smtClean="0"/>
              <a:t>Had </a:t>
            </a:r>
            <a:r>
              <a:rPr lang="en-US" sz="2400" dirty="0"/>
              <a:t>we not possessed the Holy Quran and only the Hadith collection had been there to base our faith and belief on them, we would not have been able to face the people of other faiths and we would have been very much ashamed of it. When I pondered over the word ‘Quran’ it dawned on me that this blessed word was very prophetic. The prophecy is that the only book worth reading is the Holy Quran, and time will come when other books will also be there but this will be only book worth reading and it is only through this book that the honor of Islam will be retrieved and the falsehood will be eradicated ; all other books will be deserve to be put aside. </a:t>
            </a:r>
          </a:p>
          <a:p>
            <a:pPr marL="0" indent="0" algn="r">
              <a:buNone/>
            </a:pPr>
            <a:r>
              <a:rPr lang="en-US" sz="2400" dirty="0"/>
              <a:t>(</a:t>
            </a:r>
            <a:r>
              <a:rPr lang="en-US" sz="2400" dirty="0" err="1"/>
              <a:t>Malfoozat</a:t>
            </a:r>
            <a:r>
              <a:rPr lang="en-US" sz="2400" dirty="0"/>
              <a:t> </a:t>
            </a:r>
            <a:r>
              <a:rPr lang="en-US" sz="2400" dirty="0" err="1" smtClean="0"/>
              <a:t>Vol</a:t>
            </a:r>
            <a:r>
              <a:rPr lang="en-US" sz="2400" dirty="0" smtClean="0"/>
              <a:t> II</a:t>
            </a:r>
            <a:r>
              <a:rPr lang="en-US" sz="2400" dirty="0"/>
              <a:t>, page 132</a:t>
            </a:r>
            <a:r>
              <a:rPr lang="en-US" sz="2400" dirty="0" smtClean="0"/>
              <a:t>)</a:t>
            </a:r>
            <a:endParaRPr lang="en-US" sz="2400" dirty="0"/>
          </a:p>
        </p:txBody>
      </p:sp>
      <p:sp>
        <p:nvSpPr>
          <p:cNvPr id="2" name="Rectangle 1"/>
          <p:cNvSpPr/>
          <p:nvPr/>
        </p:nvSpPr>
        <p:spPr>
          <a:xfrm>
            <a:off x="3488762" y="394454"/>
            <a:ext cx="5541902" cy="523220"/>
          </a:xfrm>
          <a:prstGeom prst="rect">
            <a:avLst/>
          </a:prstGeom>
        </p:spPr>
        <p:txBody>
          <a:bodyPr wrap="none">
            <a:spAutoFit/>
          </a:bodyPr>
          <a:lstStyle/>
          <a:p>
            <a:r>
              <a:rPr lang="en-US" sz="2800" b="1" dirty="0">
                <a:solidFill>
                  <a:schemeClr val="bg1"/>
                </a:solidFill>
              </a:rPr>
              <a:t>Why </a:t>
            </a:r>
            <a:r>
              <a:rPr lang="en-US" sz="2800" b="1" dirty="0" smtClean="0">
                <a:solidFill>
                  <a:schemeClr val="bg1"/>
                </a:solidFill>
              </a:rPr>
              <a:t>read </a:t>
            </a:r>
            <a:r>
              <a:rPr lang="en-US" sz="2800" b="1" dirty="0">
                <a:solidFill>
                  <a:schemeClr val="bg1"/>
                </a:solidFill>
              </a:rPr>
              <a:t>the Holy Quran </a:t>
            </a:r>
            <a:r>
              <a:rPr lang="en-US" sz="2800" b="1" dirty="0" smtClean="0">
                <a:solidFill>
                  <a:schemeClr val="bg1"/>
                </a:solidFill>
              </a:rPr>
              <a:t>regularly?</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4</a:t>
            </a:fld>
            <a:endParaRPr lang="en-US"/>
          </a:p>
        </p:txBody>
      </p:sp>
    </p:spTree>
    <p:extLst>
      <p:ext uri="{BB962C8B-B14F-4D97-AF65-F5344CB8AC3E}">
        <p14:creationId xmlns:p14="http://schemas.microsoft.com/office/powerpoint/2010/main" val="340986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96529"/>
            <a:ext cx="8042910" cy="4430395"/>
          </a:xfrm>
        </p:spPr>
        <p:txBody>
          <a:bodyPr>
            <a:noAutofit/>
          </a:bodyPr>
          <a:lstStyle/>
          <a:p>
            <a:pPr marL="0" indent="0">
              <a:buNone/>
            </a:pPr>
            <a:r>
              <a:rPr lang="en-US" b="1" u="sng" dirty="0"/>
              <a:t>Home Can be a Place for Congregational Prayers</a:t>
            </a:r>
            <a:endParaRPr lang="en-US" dirty="0"/>
          </a:p>
          <a:p>
            <a:pPr marL="0" indent="0">
              <a:buNone/>
            </a:pPr>
            <a:r>
              <a:rPr lang="en-US" dirty="0" err="1"/>
              <a:t>Hazrat</a:t>
            </a:r>
            <a:r>
              <a:rPr lang="en-US" dirty="0"/>
              <a:t> </a:t>
            </a:r>
            <a:r>
              <a:rPr lang="en-US" dirty="0" err="1"/>
              <a:t>Muṣleḥ</a:t>
            </a:r>
            <a:r>
              <a:rPr lang="en-US" dirty="0"/>
              <a:t> </a:t>
            </a:r>
            <a:r>
              <a:rPr lang="en-US" dirty="0" err="1"/>
              <a:t>Mau‘ūd</a:t>
            </a:r>
            <a:r>
              <a:rPr lang="en-US" dirty="0"/>
              <a:t> (RA) wrote, “Should someone fail to find a companion to accompany him for congregation, he can arrange for congregation at home leading the prayers while his wife and children stand behind him. This will at least keep the habit of offering prayers in congregation alive. A day will come that God will make that single person into a full-fledged </a:t>
            </a:r>
            <a:r>
              <a:rPr lang="en-US" dirty="0" err="1"/>
              <a:t>Jama‘at</a:t>
            </a:r>
            <a:r>
              <a:rPr lang="en-US" dirty="0" smtClean="0"/>
              <a:t>.</a:t>
            </a:r>
          </a:p>
          <a:p>
            <a:pPr marL="0" indent="0">
              <a:buNone/>
            </a:pPr>
            <a:r>
              <a:rPr lang="en-US" dirty="0" smtClean="0"/>
              <a:t>(</a:t>
            </a:r>
            <a:r>
              <a:rPr lang="en-US" dirty="0"/>
              <a:t>Page 117, Blessings of </a:t>
            </a:r>
            <a:r>
              <a:rPr lang="en-US" dirty="0" err="1"/>
              <a:t>Khilafat</a:t>
            </a:r>
            <a:r>
              <a:rPr lang="en-US" dirty="0"/>
              <a:t> by </a:t>
            </a:r>
            <a:r>
              <a:rPr lang="en-US" dirty="0" err="1"/>
              <a:t>Hazrat</a:t>
            </a:r>
            <a:r>
              <a:rPr lang="en-US" dirty="0"/>
              <a:t> </a:t>
            </a:r>
            <a:r>
              <a:rPr lang="en-US" dirty="0" err="1"/>
              <a:t>Muṣleḥ</a:t>
            </a:r>
            <a:r>
              <a:rPr lang="en-US" dirty="0"/>
              <a:t> </a:t>
            </a:r>
            <a:r>
              <a:rPr lang="en-US" dirty="0" err="1"/>
              <a:t>Mau‘ūd</a:t>
            </a:r>
            <a:r>
              <a:rPr lang="en-US" dirty="0"/>
              <a:t> (RA)</a:t>
            </a:r>
          </a:p>
        </p:txBody>
      </p:sp>
      <p:sp>
        <p:nvSpPr>
          <p:cNvPr id="2" name="Rectangle 1"/>
          <p:cNvSpPr/>
          <p:nvPr/>
        </p:nvSpPr>
        <p:spPr>
          <a:xfrm>
            <a:off x="3477723" y="381836"/>
            <a:ext cx="5548891" cy="523220"/>
          </a:xfrm>
          <a:prstGeom prst="rect">
            <a:avLst/>
          </a:prstGeom>
        </p:spPr>
        <p:txBody>
          <a:bodyPr wrap="none">
            <a:spAutoFit/>
          </a:bodyPr>
          <a:lstStyle/>
          <a:p>
            <a:r>
              <a:rPr lang="en-US" sz="2800" b="1" dirty="0" smtClean="0">
                <a:solidFill>
                  <a:schemeClr val="bg1"/>
                </a:solidFill>
              </a:rPr>
              <a:t>Watching Our Congregational </a:t>
            </a:r>
            <a:r>
              <a:rPr lang="en-US" sz="2800" b="1" dirty="0" err="1" smtClean="0">
                <a:solidFill>
                  <a:schemeClr val="bg1"/>
                </a:solidFill>
              </a:rPr>
              <a:t>Salat</a:t>
            </a:r>
            <a:r>
              <a:rPr lang="en-US" sz="2800" b="1" dirty="0">
                <a:solidFill>
                  <a:schemeClr val="bg1"/>
                </a:solidFill>
              </a:rPr>
              <a:t>!</a:t>
            </a:r>
          </a:p>
        </p:txBody>
      </p:sp>
      <p:sp>
        <p:nvSpPr>
          <p:cNvPr id="4" name="Slide Number Placeholder 3"/>
          <p:cNvSpPr>
            <a:spLocks noGrp="1"/>
          </p:cNvSpPr>
          <p:nvPr>
            <p:ph type="sldNum" sz="quarter" idx="12"/>
          </p:nvPr>
        </p:nvSpPr>
        <p:spPr/>
        <p:txBody>
          <a:bodyPr/>
          <a:lstStyle/>
          <a:p>
            <a:fld id="{D64212AE-C6D7-4DAE-B05A-60F3647E62E0}" type="slidenum">
              <a:rPr lang="en-US" smtClean="0"/>
              <a:t>5</a:t>
            </a:fld>
            <a:endParaRPr lang="en-US"/>
          </a:p>
        </p:txBody>
      </p:sp>
    </p:spTree>
    <p:extLst>
      <p:ext uri="{BB962C8B-B14F-4D97-AF65-F5344CB8AC3E}">
        <p14:creationId xmlns:p14="http://schemas.microsoft.com/office/powerpoint/2010/main" val="373425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5600" y="1539240"/>
            <a:ext cx="8339320" cy="4467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0000"/>
                </a:solidFill>
              </a:rPr>
              <a:t>Do we understand the wisdom behind </a:t>
            </a:r>
            <a:r>
              <a:rPr lang="en-US" sz="4800" dirty="0" smtClean="0">
                <a:solidFill>
                  <a:srgbClr val="000000"/>
                </a:solidFill>
              </a:rPr>
              <a:t>prayers and worship of God?</a:t>
            </a:r>
            <a:r>
              <a:rPr lang="en-US" sz="4800" dirty="0" smtClean="0">
                <a:solidFill>
                  <a:schemeClr val="tx1"/>
                </a:solidFill>
              </a:rPr>
              <a:t> </a:t>
            </a:r>
            <a:endParaRPr lang="en-US" sz="4800" dirty="0">
              <a:solidFill>
                <a:schemeClr val="tx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6</a:t>
            </a:fld>
            <a:endParaRPr lang="en-US"/>
          </a:p>
        </p:txBody>
      </p:sp>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232" y="2077871"/>
            <a:ext cx="4740296" cy="3785652"/>
          </a:xfrm>
          <a:prstGeom prst="rect">
            <a:avLst/>
          </a:prstGeom>
        </p:spPr>
        <p:txBody>
          <a:bodyPr wrap="square">
            <a:spAutoFit/>
          </a:bodyPr>
          <a:lstStyle/>
          <a:p>
            <a:r>
              <a:rPr lang="en-US" sz="2400" dirty="0"/>
              <a:t>[1:5] Thee alone do we worship and Thee alone do we implore for help.</a:t>
            </a:r>
          </a:p>
          <a:p>
            <a:endParaRPr lang="en-US" sz="2400" dirty="0"/>
          </a:p>
          <a:p>
            <a:r>
              <a:rPr lang="en-US" sz="2400" dirty="0"/>
              <a:t>[1:6] Guide us in the right path —</a:t>
            </a:r>
          </a:p>
          <a:p>
            <a:endParaRPr lang="en-US" sz="2400" dirty="0"/>
          </a:p>
          <a:p>
            <a:r>
              <a:rPr lang="en-US" sz="2400" dirty="0"/>
              <a:t>[1:7] The path of those on whom </a:t>
            </a:r>
          </a:p>
          <a:p>
            <a:r>
              <a:rPr lang="en-US" sz="2400" dirty="0"/>
              <a:t>Thou hast bestowed </a:t>
            </a:r>
            <a:r>
              <a:rPr lang="en-US" sz="2400" i="1" dirty="0"/>
              <a:t>Thy</a:t>
            </a:r>
            <a:r>
              <a:rPr lang="en-US" sz="2400" dirty="0"/>
              <a:t> blessings, those who have not incurred </a:t>
            </a:r>
            <a:r>
              <a:rPr lang="en-US" sz="2400" i="1" dirty="0"/>
              <a:t>Thy</a:t>
            </a:r>
            <a:r>
              <a:rPr lang="en-US" sz="2400" dirty="0"/>
              <a:t> displeasure, and those who have not gone astray</a:t>
            </a:r>
            <a:endParaRPr lang="en-US" sz="2400" b="1" dirty="0"/>
          </a:p>
        </p:txBody>
      </p:sp>
      <p:sp>
        <p:nvSpPr>
          <p:cNvPr id="6" name="TextBox 5"/>
          <p:cNvSpPr txBox="1"/>
          <p:nvPr/>
        </p:nvSpPr>
        <p:spPr>
          <a:xfrm>
            <a:off x="4683505" y="1027734"/>
            <a:ext cx="3723070" cy="400110"/>
          </a:xfrm>
          <a:prstGeom prst="rect">
            <a:avLst/>
          </a:prstGeom>
          <a:noFill/>
        </p:spPr>
        <p:txBody>
          <a:bodyPr wrap="none" rtlCol="0">
            <a:spAutoFit/>
          </a:bodyPr>
          <a:lstStyle/>
          <a:p>
            <a:r>
              <a:rPr lang="en-US" sz="2000" dirty="0"/>
              <a:t>Click             to listen the recitation</a:t>
            </a:r>
          </a:p>
        </p:txBody>
      </p:sp>
      <p:pic>
        <p:nvPicPr>
          <p:cNvPr id="4" name="Picture 3"/>
          <p:cNvPicPr>
            <a:picLocks noChangeAspect="1"/>
          </p:cNvPicPr>
          <p:nvPr/>
        </p:nvPicPr>
        <p:blipFill>
          <a:blip r:embed="rId5"/>
          <a:stretch>
            <a:fillRect/>
          </a:stretch>
        </p:blipFill>
        <p:spPr>
          <a:xfrm>
            <a:off x="5530954" y="2194674"/>
            <a:ext cx="3429647" cy="507678"/>
          </a:xfrm>
          <a:prstGeom prst="rect">
            <a:avLst/>
          </a:prstGeom>
        </p:spPr>
      </p:pic>
      <p:pic>
        <p:nvPicPr>
          <p:cNvPr id="7" name="Picture 6"/>
          <p:cNvPicPr>
            <a:picLocks noChangeAspect="1"/>
          </p:cNvPicPr>
          <p:nvPr/>
        </p:nvPicPr>
        <p:blipFill>
          <a:blip r:embed="rId6"/>
          <a:stretch>
            <a:fillRect/>
          </a:stretch>
        </p:blipFill>
        <p:spPr>
          <a:xfrm>
            <a:off x="5643623" y="3106175"/>
            <a:ext cx="3368192" cy="498581"/>
          </a:xfrm>
          <a:prstGeom prst="rect">
            <a:avLst/>
          </a:prstGeom>
        </p:spPr>
      </p:pic>
      <p:pic>
        <p:nvPicPr>
          <p:cNvPr id="8" name="Picture 7"/>
          <p:cNvPicPr>
            <a:picLocks noChangeAspect="1"/>
          </p:cNvPicPr>
          <p:nvPr/>
        </p:nvPicPr>
        <p:blipFill>
          <a:blip r:embed="rId7"/>
          <a:stretch>
            <a:fillRect/>
          </a:stretch>
        </p:blipFill>
        <p:spPr>
          <a:xfrm>
            <a:off x="5100769" y="4008236"/>
            <a:ext cx="3947477" cy="1124981"/>
          </a:xfrm>
          <a:prstGeom prst="rect">
            <a:avLst/>
          </a:prstGeom>
        </p:spPr>
      </p:pic>
      <p:pic>
        <p:nvPicPr>
          <p:cNvPr id="2" name="1_5_6_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1">
                <a:tint val="45000"/>
                <a:satMod val="400000"/>
              </a:schemeClr>
            </a:duotone>
          </a:blip>
          <a:stretch>
            <a:fillRect/>
          </a:stretch>
        </p:blipFill>
        <p:spPr>
          <a:xfrm>
            <a:off x="5379334" y="1015398"/>
            <a:ext cx="528577" cy="528577"/>
          </a:xfrm>
          <a:prstGeom prst="rect">
            <a:avLst/>
          </a:prstGeom>
        </p:spPr>
      </p:pic>
      <p:sp>
        <p:nvSpPr>
          <p:cNvPr id="3" name="Slide Number Placeholder 2"/>
          <p:cNvSpPr>
            <a:spLocks noGrp="1"/>
          </p:cNvSpPr>
          <p:nvPr>
            <p:ph type="sldNum" sz="quarter" idx="12"/>
          </p:nvPr>
        </p:nvSpPr>
        <p:spPr/>
        <p:txBody>
          <a:bodyPr/>
          <a:lstStyle/>
          <a:p>
            <a:fld id="{D64212AE-C6D7-4DAE-B05A-60F3647E62E0}" type="slidenum">
              <a:rPr lang="en-US" smtClean="0"/>
              <a:t>7</a:t>
            </a:fld>
            <a:endParaRPr lang="en-US"/>
          </a:p>
        </p:txBody>
      </p:sp>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123" y="1310641"/>
            <a:ext cx="7886700" cy="3219998"/>
          </a:xfrm>
        </p:spPr>
        <p:txBody>
          <a:bodyPr>
            <a:noAutofit/>
          </a:bodyPr>
          <a:lstStyle/>
          <a:p>
            <a:r>
              <a:rPr lang="en-US" sz="2800" dirty="0" smtClean="0">
                <a:solidFill>
                  <a:srgbClr val="000000"/>
                </a:solidFill>
                <a:latin typeface="+mn-lt"/>
              </a:rPr>
              <a:t>What is the wisdom behind this prayer taught in the first chapter of the Holy Quran?</a:t>
            </a:r>
            <a:endParaRPr lang="en-US" sz="2800" dirty="0">
              <a:solidFill>
                <a:srgbClr val="000000"/>
              </a:solidFill>
              <a:latin typeface="+mn-lt"/>
            </a:endParaRPr>
          </a:p>
        </p:txBody>
      </p:sp>
      <p:sp>
        <p:nvSpPr>
          <p:cNvPr id="6" name="TextBox 5"/>
          <p:cNvSpPr txBox="1"/>
          <p:nvPr/>
        </p:nvSpPr>
        <p:spPr>
          <a:xfrm>
            <a:off x="2047747" y="4675419"/>
            <a:ext cx="4734110" cy="707886"/>
          </a:xfrm>
          <a:prstGeom prst="rect">
            <a:avLst/>
          </a:prstGeom>
          <a:noFill/>
        </p:spPr>
        <p:txBody>
          <a:bodyPr wrap="square" rtlCol="0">
            <a:spAutoFit/>
          </a:bodyPr>
          <a:lstStyle/>
          <a:p>
            <a:pPr algn="ctr"/>
            <a:r>
              <a:rPr lang="en-US" sz="4000" dirty="0" smtClean="0">
                <a:solidFill>
                  <a:srgbClr val="000000"/>
                </a:solidFill>
              </a:rPr>
              <a:t>Share your thoughts</a:t>
            </a:r>
            <a:endParaRPr lang="en-US" sz="4000" dirty="0">
              <a:solidFill>
                <a:srgbClr val="00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8</a:t>
            </a:fld>
            <a:endParaRPr lang="en-US"/>
          </a:p>
        </p:txBody>
      </p:sp>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638" y="1225688"/>
            <a:ext cx="8870013" cy="5016758"/>
          </a:xfrm>
          <a:prstGeom prst="rect">
            <a:avLst/>
          </a:prstGeom>
        </p:spPr>
        <p:txBody>
          <a:bodyPr wrap="square">
            <a:spAutoFit/>
          </a:bodyPr>
          <a:lstStyle/>
          <a:p>
            <a:r>
              <a:rPr lang="en-US" sz="2000" dirty="0"/>
              <a:t>Acceptance of prayer is proved by valid instances as part of the law of nature and God sets up living models in every age. That is why He has taught the prayer: Guide us along the straight path, the path of those on whom Thou hast bestowed Thy favors. This is the design and law of God and no one can alter it. Guide us along the straight path is a supplication for perfection in conduct. In form this is a direction to seek guidance to the straight path, but it is preceded by: We worship Thee alone and beg Thy help. This indicates that we must use our natural capacities for treading along the straight path and seek Divine help in the process. Therefore, appropriate available means must be employed. On who neglects this is guilty of ingratitude in respect of God's bounties.</a:t>
            </a:r>
          </a:p>
          <a:p>
            <a:r>
              <a:rPr lang="en-US" sz="2000" dirty="0" smtClean="0"/>
              <a:t>Be </a:t>
            </a:r>
            <a:r>
              <a:rPr lang="en-US" sz="2000" dirty="0"/>
              <a:t>mindful, then, that if we fail to use these powers and faculties, our prayer is vain. If we do not use the gifts we possess, how can we supplicate for more? That is why: We worship Thee alone, precedes: Guide us along the straight path. This is an affirmation that we have not left unemployed and stultified the gifts and faculties that Allah has granted us. </a:t>
            </a:r>
            <a:endParaRPr lang="en-US" sz="2000" dirty="0" smtClean="0"/>
          </a:p>
          <a:p>
            <a:pPr algn="r"/>
            <a:r>
              <a:rPr lang="en-US" sz="2000" dirty="0"/>
              <a:t>(</a:t>
            </a:r>
            <a:r>
              <a:rPr lang="en-US" sz="2000" i="1" dirty="0"/>
              <a:t>Al-</a:t>
            </a:r>
            <a:r>
              <a:rPr lang="en-US" sz="2000" i="1" dirty="0" err="1"/>
              <a:t>Hakam</a:t>
            </a:r>
            <a:r>
              <a:rPr lang="en-US" sz="2000" dirty="0"/>
              <a:t>, Dec. 10, 1901) </a:t>
            </a:r>
          </a:p>
        </p:txBody>
      </p:sp>
      <p:sp>
        <p:nvSpPr>
          <p:cNvPr id="3" name="TextBox 6"/>
          <p:cNvSpPr txBox="1"/>
          <p:nvPr/>
        </p:nvSpPr>
        <p:spPr>
          <a:xfrm>
            <a:off x="3541373" y="424487"/>
            <a:ext cx="552101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Promised Messiah (as)</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9</a:t>
            </a:fld>
            <a:endParaRPr lang="en-US"/>
          </a:p>
        </p:txBody>
      </p:sp>
    </p:spTree>
    <p:extLst>
      <p:ext uri="{BB962C8B-B14F-4D97-AF65-F5344CB8AC3E}">
        <p14:creationId xmlns:p14="http://schemas.microsoft.com/office/powerpoint/2010/main" val="3294069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Lucida Grande"/>
        <a:ea typeface="Lucida Grande"/>
        <a:cs typeface="Lucida Grand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3436</TotalTime>
  <Words>2597</Words>
  <Application>Microsoft Office PowerPoint</Application>
  <PresentationFormat>On-screen Show (4:3)</PresentationFormat>
  <Paragraphs>170</Paragraphs>
  <Slides>28</Slides>
  <Notes>14</Notes>
  <HiddenSlides>0</HiddenSlides>
  <MMClips>2</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Renaissance</vt: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What is the wisdom behind this prayer taught in the first chapter of the Holy Quran?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stand?</vt:lpstr>
      <vt:lpstr>How to Improve?</vt:lpstr>
      <vt:lpstr>PowerPoint Presentation</vt:lpstr>
      <vt:lpstr>What is Stroke ?</vt:lpstr>
      <vt:lpstr>Stroke Symptoms</vt:lpstr>
      <vt:lpstr>How to Prevent &amp; Treat Stroke?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235</cp:revision>
  <dcterms:created xsi:type="dcterms:W3CDTF">2015-11-01T03:33:14Z</dcterms:created>
  <dcterms:modified xsi:type="dcterms:W3CDTF">2017-02-06T00:23:22Z</dcterms:modified>
</cp:coreProperties>
</file>